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wmf" ContentType="image/x-wm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6" r:id="rId4"/>
    <p:sldId id="328" r:id="rId6"/>
    <p:sldId id="402" r:id="rId7"/>
    <p:sldId id="403" r:id="rId8"/>
    <p:sldId id="404" r:id="rId9"/>
    <p:sldId id="405" r:id="rId10"/>
    <p:sldId id="406" r:id="rId11"/>
    <p:sldId id="407" r:id="rId12"/>
    <p:sldId id="408" r:id="rId13"/>
    <p:sldId id="409" r:id="rId14"/>
    <p:sldId id="410" r:id="rId15"/>
    <p:sldId id="411" r:id="rId16"/>
    <p:sldId id="412" r:id="rId17"/>
    <p:sldId id="413" r:id="rId18"/>
    <p:sldId id="414" r:id="rId19"/>
    <p:sldId id="415" r:id="rId20"/>
    <p:sldId id="416" r:id="rId21"/>
    <p:sldId id="417" r:id="rId22"/>
    <p:sldId id="418" r:id="rId23"/>
    <p:sldId id="419" r:id="rId24"/>
    <p:sldId id="420" r:id="rId25"/>
    <p:sldId id="421" r:id="rId26"/>
    <p:sldId id="422" r:id="rId27"/>
    <p:sldId id="423" r:id="rId28"/>
    <p:sldId id="424" r:id="rId29"/>
    <p:sldId id="425" r:id="rId30"/>
    <p:sldId id="426" r:id="rId31"/>
    <p:sldId id="427" r:id="rId32"/>
    <p:sldId id="428" r:id="rId33"/>
    <p:sldId id="429" r:id="rId34"/>
    <p:sldId id="430" r:id="rId35"/>
    <p:sldId id="431" r:id="rId36"/>
    <p:sldId id="432" r:id="rId37"/>
    <p:sldId id="433" r:id="rId38"/>
    <p:sldId id="434" r:id="rId39"/>
    <p:sldId id="435" r:id="rId40"/>
    <p:sldId id="436" r:id="rId41"/>
    <p:sldId id="437" r:id="rId4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15.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50.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56.wmf"/><Relationship Id="rId1" Type="http://schemas.openxmlformats.org/officeDocument/2006/relationships/image" Target="../media/image54.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58.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61.wmf"/><Relationship Id="rId1" Type="http://schemas.openxmlformats.org/officeDocument/2006/relationships/image" Target="../media/image60.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67.wmf"/><Relationship Id="rId2" Type="http://schemas.openxmlformats.org/officeDocument/2006/relationships/image" Target="../media/image66.wmf"/><Relationship Id="rId1" Type="http://schemas.openxmlformats.org/officeDocument/2006/relationships/image" Target="../media/image65.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image" Target="../media/image68.png"/></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7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9.png"/></Relationships>
</file>

<file path=ppt/drawings/_rels/vmlDrawing3.v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image" Target="../media/image22.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7.wmf"/><Relationship Id="rId1" Type="http://schemas.openxmlformats.org/officeDocument/2006/relationships/image" Target="../media/image25.wmf"/></Relationships>
</file>

<file path=ppt/drawings/_rels/vmlDrawing6.vml.rels><?xml version="1.0" encoding="UTF-8" standalone="yes"?>
<Relationships xmlns="http://schemas.openxmlformats.org/package/2006/relationships"><Relationship Id="rId7" Type="http://schemas.openxmlformats.org/officeDocument/2006/relationships/image" Target="../media/image35.wmf"/><Relationship Id="rId6" Type="http://schemas.openxmlformats.org/officeDocument/2006/relationships/image" Target="../media/image34.wmf"/><Relationship Id="rId5" Type="http://schemas.openxmlformats.org/officeDocument/2006/relationships/image" Target="../media/image33.wmf"/><Relationship Id="rId4" Type="http://schemas.openxmlformats.org/officeDocument/2006/relationships/image" Target="../media/image32.wmf"/><Relationship Id="rId3" Type="http://schemas.openxmlformats.org/officeDocument/2006/relationships/image" Target="../media/image31.wmf"/><Relationship Id="rId2" Type="http://schemas.openxmlformats.org/officeDocument/2006/relationships/image" Target="../media/image30.wmf"/><Relationship Id="rId1" Type="http://schemas.openxmlformats.org/officeDocument/2006/relationships/image" Target="../media/image29.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37.wmf"/><Relationship Id="rId1" Type="http://schemas.openxmlformats.org/officeDocument/2006/relationships/image" Target="../media/image36.wmf"/></Relationships>
</file>

<file path=ppt/drawings/_rels/vmlDrawing8.vml.rels><?xml version="1.0" encoding="UTF-8" standalone="yes"?>
<Relationships xmlns="http://schemas.openxmlformats.org/package/2006/relationships"><Relationship Id="rId8" Type="http://schemas.openxmlformats.org/officeDocument/2006/relationships/image" Target="../media/image46.wmf"/><Relationship Id="rId7" Type="http://schemas.openxmlformats.org/officeDocument/2006/relationships/image" Target="../media/image45.wmf"/><Relationship Id="rId6" Type="http://schemas.openxmlformats.org/officeDocument/2006/relationships/image" Target="../media/image44.wmf"/><Relationship Id="rId5" Type="http://schemas.openxmlformats.org/officeDocument/2006/relationships/image" Target="../media/image42.wmf"/><Relationship Id="rId4" Type="http://schemas.openxmlformats.org/officeDocument/2006/relationships/image" Target="../media/image41.wmf"/><Relationship Id="rId3" Type="http://schemas.openxmlformats.org/officeDocument/2006/relationships/image" Target="../media/image40.wmf"/><Relationship Id="rId2" Type="http://schemas.openxmlformats.org/officeDocument/2006/relationships/image" Target="../media/image39.wmf"/><Relationship Id="rId1" Type="http://schemas.openxmlformats.org/officeDocument/2006/relationships/image" Target="../media/image38.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48.wmf"/><Relationship Id="rId1" Type="http://schemas.openxmlformats.org/officeDocument/2006/relationships/image" Target="../media/image4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4.xml"/><Relationship Id="rId8" Type="http://schemas.openxmlformats.org/officeDocument/2006/relationships/tags" Target="../tags/tag3.xml"/><Relationship Id="rId7" Type="http://schemas.openxmlformats.org/officeDocument/2006/relationships/image" Target="file:///D:\Users\Desktop\&#32032;&#26448;&#20998;&#31867;\&#21345;&#36890;&#39118;&#32032;&#26448;&#22270;\&#20027;&#39064;\&#22270;&#29255;247%20(2).png" TargetMode="External"/><Relationship Id="rId6" Type="http://schemas.openxmlformats.org/officeDocument/2006/relationships/image" Target="../media/image2.png"/><Relationship Id="rId5" Type="http://schemas.openxmlformats.org/officeDocument/2006/relationships/tags" Target="../tags/tag2.xml"/><Relationship Id="rId4" Type="http://schemas.openxmlformats.org/officeDocument/2006/relationships/image" Target="file:///C:\Program%20Files%20(x86)\Tencent\TIM\Bin\Lets_Create/pic_temp/0_pic_quater_right_up.png" TargetMode="External"/><Relationship Id="rId3" Type="http://schemas.openxmlformats.org/officeDocument/2006/relationships/image" Target="../media/image1.png"/><Relationship Id="rId2" Type="http://schemas.openxmlformats.org/officeDocument/2006/relationships/tags" Target="../tags/tag1.xml"/><Relationship Id="rId13" Type="http://schemas.openxmlformats.org/officeDocument/2006/relationships/tags" Target="../tags/tag8.xml"/><Relationship Id="rId12" Type="http://schemas.openxmlformats.org/officeDocument/2006/relationships/tags" Target="../tags/tag7.xml"/><Relationship Id="rId11" Type="http://schemas.openxmlformats.org/officeDocument/2006/relationships/tags" Target="../tags/tag6.xml"/><Relationship Id="rId10" Type="http://schemas.openxmlformats.org/officeDocument/2006/relationships/tags" Target="../tags/tag5.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image" Target="file:///C:\Program%20Files%20(x86)\Tencent\TIM\Bin\Lets_Create/pic_temp/0_pic_quater_right_up.png" TargetMode="External"/><Relationship Id="rId7" Type="http://schemas.openxmlformats.org/officeDocument/2006/relationships/image" Target="../media/image1.png"/><Relationship Id="rId6" Type="http://schemas.openxmlformats.org/officeDocument/2006/relationships/tags" Target="../tags/tag11.xml"/><Relationship Id="rId5" Type="http://schemas.openxmlformats.org/officeDocument/2006/relationships/image" Target="file:///C:\Program%20Files%20(x86)\Tencent\TIM\Bin\Lets_Create/pic_temp/1_pic_quater_left_down.png" TargetMode="External"/><Relationship Id="rId4" Type="http://schemas.openxmlformats.org/officeDocument/2006/relationships/image" Target="../media/image3.png"/><Relationship Id="rId3" Type="http://schemas.openxmlformats.org/officeDocument/2006/relationships/tags" Target="../tags/tag10.xml"/><Relationship Id="rId2" Type="http://schemas.openxmlformats.org/officeDocument/2006/relationships/tags" Target="../tags/tag9.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image" Target="../media/image5.png"/><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image" Target="file:///C:\Program%20Files%20(x86)\Tencent\TIM\Bin\Lets_Create/pic_temp/pic_half_down.png" TargetMode="External"/><Relationship Id="rId3" Type="http://schemas.openxmlformats.org/officeDocument/2006/relationships/image" Target="../media/image4.png"/><Relationship Id="rId26" Type="http://schemas.openxmlformats.org/officeDocument/2006/relationships/tags" Target="../tags/tag33.xml"/><Relationship Id="rId25" Type="http://schemas.openxmlformats.org/officeDocument/2006/relationships/tags" Target="../tags/tag32.xml"/><Relationship Id="rId24" Type="http://schemas.openxmlformats.org/officeDocument/2006/relationships/tags" Target="../tags/tag31.xml"/><Relationship Id="rId23" Type="http://schemas.openxmlformats.org/officeDocument/2006/relationships/tags" Target="../tags/tag30.xml"/><Relationship Id="rId22" Type="http://schemas.openxmlformats.org/officeDocument/2006/relationships/tags" Target="../tags/tag29.xml"/><Relationship Id="rId21" Type="http://schemas.openxmlformats.org/officeDocument/2006/relationships/tags" Target="../tags/tag28.xml"/><Relationship Id="rId20" Type="http://schemas.openxmlformats.org/officeDocument/2006/relationships/tags" Target="../tags/tag27.xml"/><Relationship Id="rId2" Type="http://schemas.openxmlformats.org/officeDocument/2006/relationships/tags" Target="../tags/tag17.xml"/><Relationship Id="rId19" Type="http://schemas.openxmlformats.org/officeDocument/2006/relationships/image" Target="../media/image9.png"/><Relationship Id="rId18" Type="http://schemas.openxmlformats.org/officeDocument/2006/relationships/tags" Target="../tags/tag26.xml"/><Relationship Id="rId17" Type="http://schemas.openxmlformats.org/officeDocument/2006/relationships/image" Target="../media/image8.png"/><Relationship Id="rId16" Type="http://schemas.openxmlformats.org/officeDocument/2006/relationships/tags" Target="../tags/tag25.xml"/><Relationship Id="rId15" Type="http://schemas.openxmlformats.org/officeDocument/2006/relationships/image" Target="file:///C:\Program%20Files%20(x86)\Tencent\TIM\Bin\Lets_Create/pic_temp/pic_half_top.png" TargetMode="External"/><Relationship Id="rId14" Type="http://schemas.openxmlformats.org/officeDocument/2006/relationships/image" Target="../media/image7.png"/><Relationship Id="rId13" Type="http://schemas.openxmlformats.org/officeDocument/2006/relationships/tags" Target="../tags/tag24.xml"/><Relationship Id="rId12" Type="http://schemas.openxmlformats.org/officeDocument/2006/relationships/tags" Target="../tags/tag23.xml"/><Relationship Id="rId11" Type="http://schemas.openxmlformats.org/officeDocument/2006/relationships/tags" Target="../tags/tag22.xml"/><Relationship Id="rId10" Type="http://schemas.openxmlformats.org/officeDocument/2006/relationships/image" Target="../media/image6.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image" Target="file:///C:\Program%20Files%20(x86)\Tencent\TIM\Bin\Lets_Create/pic_temp/0_pic_quater_right_up.png" TargetMode="External"/><Relationship Id="rId7" Type="http://schemas.openxmlformats.org/officeDocument/2006/relationships/image" Target="../media/image1.png"/><Relationship Id="rId6" Type="http://schemas.openxmlformats.org/officeDocument/2006/relationships/tags" Target="../tags/tag36.xml"/><Relationship Id="rId5" Type="http://schemas.openxmlformats.org/officeDocument/2006/relationships/image" Target="file:///C:\Program%20Files%20(x86)\Tencent\TIM\Bin\Lets_Create/pic_temp/1_pic_quater_left_down.png" TargetMode="External"/><Relationship Id="rId4" Type="http://schemas.openxmlformats.org/officeDocument/2006/relationships/image" Target="../media/image3.png"/><Relationship Id="rId3" Type="http://schemas.openxmlformats.org/officeDocument/2006/relationships/tags" Target="../tags/tag35.xml"/><Relationship Id="rId2" Type="http://schemas.openxmlformats.org/officeDocument/2006/relationships/tags" Target="../tags/tag34.xml"/><Relationship Id="rId14" Type="http://schemas.openxmlformats.org/officeDocument/2006/relationships/tags" Target="../tags/tag42.xml"/><Relationship Id="rId13" Type="http://schemas.openxmlformats.org/officeDocument/2006/relationships/tags" Target="../tags/tag41.xml"/><Relationship Id="rId12" Type="http://schemas.openxmlformats.org/officeDocument/2006/relationships/tags" Target="../tags/tag40.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image" Target="file:///C:\Program%20Files%20(x86)\Tencent\TIM\Bin\Lets_Create/pic_temp/0_pic_quater_right_up.png" TargetMode="External"/><Relationship Id="rId7" Type="http://schemas.openxmlformats.org/officeDocument/2006/relationships/image" Target="../media/image1.png"/><Relationship Id="rId6" Type="http://schemas.openxmlformats.org/officeDocument/2006/relationships/tags" Target="../tags/tag45.xml"/><Relationship Id="rId5" Type="http://schemas.openxmlformats.org/officeDocument/2006/relationships/image" Target="file:///C:\Program%20Files%20(x86)\Tencent\TIM\Bin\Lets_Create/pic_temp/1_pic_quater_left_down.png" TargetMode="External"/><Relationship Id="rId4" Type="http://schemas.openxmlformats.org/officeDocument/2006/relationships/image" Target="../media/image3.png"/><Relationship Id="rId3" Type="http://schemas.openxmlformats.org/officeDocument/2006/relationships/tags" Target="../tags/tag44.xml"/><Relationship Id="rId2" Type="http://schemas.openxmlformats.org/officeDocument/2006/relationships/tags" Target="../tags/tag43.xml"/><Relationship Id="rId16" Type="http://schemas.openxmlformats.org/officeDocument/2006/relationships/tags" Target="../tags/tag53.xml"/><Relationship Id="rId15" Type="http://schemas.openxmlformats.org/officeDocument/2006/relationships/tags" Target="../tags/tag52.xml"/><Relationship Id="rId14" Type="http://schemas.openxmlformats.org/officeDocument/2006/relationships/tags" Target="../tags/tag51.xml"/><Relationship Id="rId13" Type="http://schemas.openxmlformats.org/officeDocument/2006/relationships/tags" Target="../tags/tag50.xml"/><Relationship Id="rId12" Type="http://schemas.openxmlformats.org/officeDocument/2006/relationships/tags" Target="../tags/tag4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57.xml"/><Relationship Id="rId8" Type="http://schemas.openxmlformats.org/officeDocument/2006/relationships/image" Target="file:///C:\Program%20Files%20(x86)\Tencent\TIM\Bin\Lets_Create/pic_temp/0_pic_quater_right_up.png" TargetMode="External"/><Relationship Id="rId7" Type="http://schemas.openxmlformats.org/officeDocument/2006/relationships/image" Target="../media/image1.png"/><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image" Target="file:///D:\Users\Desktop\&#32032;&#26448;&#20998;&#31867;\&#21345;&#36890;&#39118;&#32032;&#26448;&#22270;\&#20027;&#39064;\&#22270;&#29255;247%20(2).png" TargetMode="External"/><Relationship Id="rId3" Type="http://schemas.openxmlformats.org/officeDocument/2006/relationships/image" Target="../media/image2.png"/><Relationship Id="rId2" Type="http://schemas.openxmlformats.org/officeDocument/2006/relationships/tags" Target="../tags/tag54.xml"/><Relationship Id="rId12" Type="http://schemas.openxmlformats.org/officeDocument/2006/relationships/tags" Target="../tags/tag60.xml"/><Relationship Id="rId11" Type="http://schemas.openxmlformats.org/officeDocument/2006/relationships/tags" Target="../tags/tag59.xml"/><Relationship Id="rId10" Type="http://schemas.openxmlformats.org/officeDocument/2006/relationships/tags" Target="../tags/tag58.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image" Target="file:///C:\Program%20Files%20(x86)\Tencent\TIM\Bin\Lets_Create/pic_temp/0_pic_quater_right_up.png" TargetMode="External"/><Relationship Id="rId7" Type="http://schemas.openxmlformats.org/officeDocument/2006/relationships/image" Target="../media/image1.png"/><Relationship Id="rId6" Type="http://schemas.openxmlformats.org/officeDocument/2006/relationships/tags" Target="../tags/tag66.xml"/><Relationship Id="rId5" Type="http://schemas.openxmlformats.org/officeDocument/2006/relationships/image" Target="file:///C:\Program%20Files%20(x86)\Tencent\TIM\Bin\Lets_Create/pic_temp/1_pic_quater_left_down.png" TargetMode="External"/><Relationship Id="rId4" Type="http://schemas.openxmlformats.org/officeDocument/2006/relationships/image" Target="../media/image3.png"/><Relationship Id="rId3" Type="http://schemas.openxmlformats.org/officeDocument/2006/relationships/tags" Target="../tags/tag65.xml"/><Relationship Id="rId2" Type="http://schemas.openxmlformats.org/officeDocument/2006/relationships/tags" Target="../tags/tag64.xml"/><Relationship Id="rId14" Type="http://schemas.openxmlformats.org/officeDocument/2006/relationships/tags" Target="../tags/tag72.xml"/><Relationship Id="rId13" Type="http://schemas.openxmlformats.org/officeDocument/2006/relationships/tags" Target="../tags/tag71.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image" Target="file:///C:\Program%20Files%20(x86)\Tencent\TIM\Bin\Lets_Create/pic_temp/0_pic_quater_right_up.png" TargetMode="External"/><Relationship Id="rId7" Type="http://schemas.openxmlformats.org/officeDocument/2006/relationships/image" Target="../media/image1.png"/><Relationship Id="rId6" Type="http://schemas.openxmlformats.org/officeDocument/2006/relationships/tags" Target="../tags/tag75.xml"/><Relationship Id="rId5" Type="http://schemas.openxmlformats.org/officeDocument/2006/relationships/image" Target="file:///C:\Program%20Files%20(x86)\Tencent\TIM\Bin\Lets_Create/pic_temp/1_pic_quater_left_down.png" TargetMode="External"/><Relationship Id="rId4" Type="http://schemas.openxmlformats.org/officeDocument/2006/relationships/image" Target="../media/image3.png"/><Relationship Id="rId3" Type="http://schemas.openxmlformats.org/officeDocument/2006/relationships/tags" Target="../tags/tag74.xml"/><Relationship Id="rId2" Type="http://schemas.openxmlformats.org/officeDocument/2006/relationships/tags" Target="../tags/tag73.xml"/><Relationship Id="rId13" Type="http://schemas.openxmlformats.org/officeDocument/2006/relationships/tags" Target="../tags/tag80.xml"/><Relationship Id="rId12" Type="http://schemas.openxmlformats.org/officeDocument/2006/relationships/tags" Target="../tags/tag79.xml"/><Relationship Id="rId11" Type="http://schemas.openxmlformats.org/officeDocument/2006/relationships/tags" Target="../tags/tag78.xml"/><Relationship Id="rId10" Type="http://schemas.openxmlformats.org/officeDocument/2006/relationships/tags" Target="../tags/tag77.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image" Target="file:///C:\Program%20Files%20(x86)\Tencent\TIM\Bin\Lets_Create/pic_temp/0_pic_quater_right_up.png" TargetMode="External"/><Relationship Id="rId7" Type="http://schemas.openxmlformats.org/officeDocument/2006/relationships/image" Target="../media/image1.png"/><Relationship Id="rId6" Type="http://schemas.openxmlformats.org/officeDocument/2006/relationships/tags" Target="../tags/tag83.xml"/><Relationship Id="rId5" Type="http://schemas.openxmlformats.org/officeDocument/2006/relationships/image" Target="file:///C:\Program%20Files%20(x86)\Tencent\TIM\Bin\Lets_Create/pic_temp/1_pic_quater_left_down.png" TargetMode="External"/><Relationship Id="rId4" Type="http://schemas.openxmlformats.org/officeDocument/2006/relationships/image" Target="../media/image3.png"/><Relationship Id="rId3" Type="http://schemas.openxmlformats.org/officeDocument/2006/relationships/tags" Target="../tags/tag82.xml"/><Relationship Id="rId2" Type="http://schemas.openxmlformats.org/officeDocument/2006/relationships/tags" Target="../tags/tag81.xml"/><Relationship Id="rId12" Type="http://schemas.openxmlformats.org/officeDocument/2006/relationships/tags" Target="../tags/tag87.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image" Target="file:///D:\Users\Desktop\&#32032;&#26448;&#20998;&#31867;\&#21345;&#36890;&#39118;&#32032;&#26448;&#22270;\&#20027;&#39064;\&#22270;&#29255;247%20(2).png" TargetMode="External"/><Relationship Id="rId7" Type="http://schemas.openxmlformats.org/officeDocument/2006/relationships/image" Target="../media/image2.png"/><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3" Type="http://schemas.openxmlformats.org/officeDocument/2006/relationships/tags" Target="../tags/tag95.xml"/><Relationship Id="rId12" Type="http://schemas.openxmlformats.org/officeDocument/2006/relationships/tags" Target="../tags/tag94.xml"/><Relationship Id="rId11" Type="http://schemas.openxmlformats.org/officeDocument/2006/relationships/image" Target="file:///C:\Program%20Files%20(x86)\Tencent\TIM\Bin\Lets_Create/pic_temp/0_pic_quater_right_up.png" TargetMode="External"/><Relationship Id="rId10" Type="http://schemas.openxmlformats.org/officeDocument/2006/relationships/image" Target="../media/image1.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image" Target="file:///C:\Program%20Files%20(x86)\Tencent\TIM\Bin\Lets_Create/pic_temp/1_pic_quater_left_down.png" TargetMode="External"/><Relationship Id="rId7" Type="http://schemas.openxmlformats.org/officeDocument/2006/relationships/image" Target="../media/image3.png"/><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1" Type="http://schemas.openxmlformats.org/officeDocument/2006/relationships/image" Target="file:///C:\Program%20Files%20(x86)\Tencent\TIM\Bin\Lets_Create/pic_temp/0_pic_quater_right_up.png" TargetMode="External"/><Relationship Id="rId10"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image" Target="../media/image1.png"/><Relationship Id="rId8" Type="http://schemas.openxmlformats.org/officeDocument/2006/relationships/tags" Target="../tags/tag108.xml"/><Relationship Id="rId7" Type="http://schemas.openxmlformats.org/officeDocument/2006/relationships/tags" Target="../tags/tag107.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 Type="http://schemas.openxmlformats.org/officeDocument/2006/relationships/tags" Target="../tags/tag102.xml"/><Relationship Id="rId13" Type="http://schemas.openxmlformats.org/officeDocument/2006/relationships/image" Target="file:///C:\Program%20Files%20(x86)\Tencent\TIM\Bin\Lets_Create/pic_temp/1_pic_quater_left_down.png" TargetMode="External"/><Relationship Id="rId12" Type="http://schemas.openxmlformats.org/officeDocument/2006/relationships/image" Target="../media/image3.png"/><Relationship Id="rId11" Type="http://schemas.openxmlformats.org/officeDocument/2006/relationships/tags" Target="../tags/tag109.xml"/><Relationship Id="rId10" Type="http://schemas.openxmlformats.org/officeDocument/2006/relationships/image" Target="file:///C:\Program%20Files%20(x86)\Tencent\TIM\Bin\Lets_Create/pic_temp/0_pic_quater_right_up.png" TargetMode="Externa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image" Target="file:///C:\Program%20Files%20(x86)\Tencent\TIM\Bin\Lets_Create/pic_temp/1_pic_quater_left_down.png" TargetMode="External"/><Relationship Id="rId7" Type="http://schemas.openxmlformats.org/officeDocument/2006/relationships/image" Target="../media/image3.png"/><Relationship Id="rId6" Type="http://schemas.openxmlformats.org/officeDocument/2006/relationships/tags" Target="../tags/tag112.xml"/><Relationship Id="rId5" Type="http://schemas.openxmlformats.org/officeDocument/2006/relationships/image" Target="file:///C:\Program%20Files%20(x86)\Tencent\TIM\Bin\Lets_Create/pic_temp/0_pic_quater_right_up.png" TargetMode="External"/><Relationship Id="rId4" Type="http://schemas.openxmlformats.org/officeDocument/2006/relationships/image" Target="../media/image1.png"/><Relationship Id="rId3" Type="http://schemas.openxmlformats.org/officeDocument/2006/relationships/tags" Target="../tags/tag111.xml"/><Relationship Id="rId2" Type="http://schemas.openxmlformats.org/officeDocument/2006/relationships/tags" Target="../tags/tag110.xml"/><Relationship Id="rId14" Type="http://schemas.openxmlformats.org/officeDocument/2006/relationships/tags" Target="../tags/tag118.xml"/><Relationship Id="rId13" Type="http://schemas.openxmlformats.org/officeDocument/2006/relationships/tags" Target="../tags/tag117.xml"/><Relationship Id="rId12" Type="http://schemas.openxmlformats.org/officeDocument/2006/relationships/tags" Target="../tags/tag116.xml"/><Relationship Id="rId11" Type="http://schemas.openxmlformats.org/officeDocument/2006/relationships/tags" Target="../tags/tag115.xml"/><Relationship Id="rId10" Type="http://schemas.openxmlformats.org/officeDocument/2006/relationships/tags" Target="../tags/tag114.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22.xml"/><Relationship Id="rId8" Type="http://schemas.openxmlformats.org/officeDocument/2006/relationships/image" Target="file:///C:\Program%20Files%20(x86)\Tencent\TIM\Bin\Lets_Create/pic_temp/1_pic_quater_left_down.png" TargetMode="External"/><Relationship Id="rId7" Type="http://schemas.openxmlformats.org/officeDocument/2006/relationships/image" Target="../media/image3.png"/><Relationship Id="rId6" Type="http://schemas.openxmlformats.org/officeDocument/2006/relationships/tags" Target="../tags/tag121.xml"/><Relationship Id="rId5" Type="http://schemas.openxmlformats.org/officeDocument/2006/relationships/image" Target="file:///C:\Program%20Files%20(x86)\Tencent\TIM\Bin\Lets_Create/pic_temp/0_pic_quater_right_up.png" TargetMode="External"/><Relationship Id="rId4" Type="http://schemas.openxmlformats.org/officeDocument/2006/relationships/image" Target="../media/image1.png"/><Relationship Id="rId3" Type="http://schemas.openxmlformats.org/officeDocument/2006/relationships/tags" Target="../tags/tag120.xml"/><Relationship Id="rId2" Type="http://schemas.openxmlformats.org/officeDocument/2006/relationships/tags" Target="../tags/tag119.xml"/><Relationship Id="rId14" Type="http://schemas.openxmlformats.org/officeDocument/2006/relationships/tags" Target="../tags/tag127.xml"/><Relationship Id="rId13" Type="http://schemas.openxmlformats.org/officeDocument/2006/relationships/tags" Target="../tags/tag126.xml"/><Relationship Id="rId12" Type="http://schemas.openxmlformats.org/officeDocument/2006/relationships/tags" Target="../tags/tag125.xml"/><Relationship Id="rId11" Type="http://schemas.openxmlformats.org/officeDocument/2006/relationships/tags" Target="../tags/tag124.xml"/><Relationship Id="rId10" Type="http://schemas.openxmlformats.org/officeDocument/2006/relationships/tags" Target="../tags/tag123.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image" Target="file:///C:\Program%20Files%20(x86)\Tencent\TIM\Bin\Lets_Create/pic_temp/1_pic_quater_left_down.png" TargetMode="External"/><Relationship Id="rId7" Type="http://schemas.openxmlformats.org/officeDocument/2006/relationships/image" Target="../media/image3.png"/><Relationship Id="rId6" Type="http://schemas.openxmlformats.org/officeDocument/2006/relationships/tags" Target="../tags/tag130.xml"/><Relationship Id="rId5" Type="http://schemas.openxmlformats.org/officeDocument/2006/relationships/image" Target="file:///C:\Program%20Files%20(x86)\Tencent\TIM\Bin\Lets_Create/pic_temp/0_pic_quater_right_up.png" TargetMode="External"/><Relationship Id="rId4" Type="http://schemas.openxmlformats.org/officeDocument/2006/relationships/image" Target="../media/image1.png"/><Relationship Id="rId3" Type="http://schemas.openxmlformats.org/officeDocument/2006/relationships/tags" Target="../tags/tag129.xml"/><Relationship Id="rId2" Type="http://schemas.openxmlformats.org/officeDocument/2006/relationships/tags" Target="../tags/tag128.xml"/><Relationship Id="rId14" Type="http://schemas.openxmlformats.org/officeDocument/2006/relationships/tags" Target="../tags/tag136.xml"/><Relationship Id="rId13" Type="http://schemas.openxmlformats.org/officeDocument/2006/relationships/tags" Target="../tags/tag135.xml"/><Relationship Id="rId12" Type="http://schemas.openxmlformats.org/officeDocument/2006/relationships/tags" Target="../tags/tag134.xml"/><Relationship Id="rId11" Type="http://schemas.openxmlformats.org/officeDocument/2006/relationships/tags" Target="../tags/tag133.xml"/><Relationship Id="rId10" Type="http://schemas.openxmlformats.org/officeDocument/2006/relationships/tags" Target="../tags/tag132.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40.xml"/><Relationship Id="rId8" Type="http://schemas.openxmlformats.org/officeDocument/2006/relationships/image" Target="file:///C:\Program%20Files%20(x86)\Tencent\TIM\Bin\Lets_Create/pic_temp/1_pic_quater_left_down.png" TargetMode="External"/><Relationship Id="rId7" Type="http://schemas.openxmlformats.org/officeDocument/2006/relationships/image" Target="../media/image3.png"/><Relationship Id="rId6" Type="http://schemas.openxmlformats.org/officeDocument/2006/relationships/tags" Target="../tags/tag139.xml"/><Relationship Id="rId5" Type="http://schemas.openxmlformats.org/officeDocument/2006/relationships/image" Target="file:///C:\Program%20Files%20(x86)\Tencent\TIM\Bin\Lets_Create/pic_temp/0_pic_quater_right_up.png" TargetMode="External"/><Relationship Id="rId4" Type="http://schemas.openxmlformats.org/officeDocument/2006/relationships/image" Target="../media/image1.png"/><Relationship Id="rId3" Type="http://schemas.openxmlformats.org/officeDocument/2006/relationships/tags" Target="../tags/tag138.xml"/><Relationship Id="rId2" Type="http://schemas.openxmlformats.org/officeDocument/2006/relationships/tags" Target="../tags/tag137.xml"/><Relationship Id="rId16" Type="http://schemas.openxmlformats.org/officeDocument/2006/relationships/tags" Target="../tags/tag147.xml"/><Relationship Id="rId15" Type="http://schemas.openxmlformats.org/officeDocument/2006/relationships/tags" Target="../tags/tag146.xml"/><Relationship Id="rId14" Type="http://schemas.openxmlformats.org/officeDocument/2006/relationships/tags" Target="../tags/tag145.xml"/><Relationship Id="rId13" Type="http://schemas.openxmlformats.org/officeDocument/2006/relationships/tags" Target="../tags/tag144.xml"/><Relationship Id="rId12" Type="http://schemas.openxmlformats.org/officeDocument/2006/relationships/tags" Target="../tags/tag143.xml"/><Relationship Id="rId11" Type="http://schemas.openxmlformats.org/officeDocument/2006/relationships/tags" Target="../tags/tag142.xml"/><Relationship Id="rId10" Type="http://schemas.openxmlformats.org/officeDocument/2006/relationships/tags" Target="../tags/tag141.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51.xml"/><Relationship Id="rId8" Type="http://schemas.openxmlformats.org/officeDocument/2006/relationships/image" Target="file:///C:\Program%20Files%20(x86)\Tencent\TIM\Bin\Lets_Create/pic_temp/1_pic_quater_left_down.png" TargetMode="External"/><Relationship Id="rId7" Type="http://schemas.openxmlformats.org/officeDocument/2006/relationships/image" Target="../media/image3.png"/><Relationship Id="rId6" Type="http://schemas.openxmlformats.org/officeDocument/2006/relationships/tags" Target="../tags/tag150.xml"/><Relationship Id="rId5" Type="http://schemas.openxmlformats.org/officeDocument/2006/relationships/image" Target="file:///C:\Program%20Files%20(x86)\Tencent\TIM\Bin\Lets_Create/pic_temp/0_pic_quater_right_up.png" TargetMode="External"/><Relationship Id="rId4" Type="http://schemas.openxmlformats.org/officeDocument/2006/relationships/image" Target="../media/image1.png"/><Relationship Id="rId3" Type="http://schemas.openxmlformats.org/officeDocument/2006/relationships/tags" Target="../tags/tag149.xml"/><Relationship Id="rId2" Type="http://schemas.openxmlformats.org/officeDocument/2006/relationships/tags" Target="../tags/tag148.xml"/><Relationship Id="rId13" Type="http://schemas.openxmlformats.org/officeDocument/2006/relationships/tags" Target="../tags/tag155.xml"/><Relationship Id="rId12" Type="http://schemas.openxmlformats.org/officeDocument/2006/relationships/tags" Target="../tags/tag154.xml"/><Relationship Id="rId11" Type="http://schemas.openxmlformats.org/officeDocument/2006/relationships/tags" Target="../tags/tag153.xml"/><Relationship Id="rId10" Type="http://schemas.openxmlformats.org/officeDocument/2006/relationships/tags" Target="../tags/tag152.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bg>
      <p:bgPr>
        <a:gradFill>
          <a:gsLst>
            <a:gs pos="0">
              <a:schemeClr val="tx2"/>
            </a:gs>
            <a:gs pos="100000">
              <a:schemeClr val="bg2"/>
            </a:gs>
          </a:gsLst>
          <a:lin ang="5400000" scaled="1"/>
        </a:gradFill>
        <a:effectLst/>
      </p:bgPr>
    </p:bg>
    <p:spTree>
      <p:nvGrpSpPr>
        <p:cNvPr id="1" name=""/>
        <p:cNvGrpSpPr/>
        <p:nvPr/>
      </p:nvGrpSpPr>
      <p:grpSpPr>
        <a:xfrm>
          <a:off x="0" y="0"/>
          <a:ext cx="0" cy="0"/>
          <a:chOff x="0" y="0"/>
          <a:chExt cx="0" cy="0"/>
        </a:xfrm>
      </p:grpSpPr>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049000" y="0"/>
            <a:ext cx="1143000" cy="862853"/>
          </a:xfrm>
          <a:prstGeom prst="rect">
            <a:avLst/>
          </a:prstGeom>
        </p:spPr>
      </p:pic>
      <p:pic>
        <p:nvPicPr>
          <p:cNvPr id="8" name="图片 7"/>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609600" y="1214634"/>
            <a:ext cx="5486400" cy="4428733"/>
          </a:xfrm>
          <a:prstGeom prst="rect">
            <a:avLst/>
          </a:prstGeom>
        </p:spPr>
      </p:pic>
      <p:sp>
        <p:nvSpPr>
          <p:cNvPr id="2" name="标题 1"/>
          <p:cNvSpPr>
            <a:spLocks noGrp="1"/>
          </p:cNvSpPr>
          <p:nvPr>
            <p:ph type="ctrTitle" hasCustomPrompt="1"/>
            <p:custDataLst>
              <p:tags r:id="rId8"/>
            </p:custDataLst>
          </p:nvPr>
        </p:nvSpPr>
        <p:spPr>
          <a:xfrm>
            <a:off x="6859270" y="2480310"/>
            <a:ext cx="4189095" cy="1753235"/>
          </a:xfrm>
        </p:spPr>
        <p:txBody>
          <a:bodyPr lIns="90000" tIns="46800" rIns="90000" bIns="46800" anchor="t" anchorCtr="0">
            <a:normAutofit/>
          </a:bodyPr>
          <a:lstStyle>
            <a:lvl1pPr algn="l">
              <a:defRPr sz="5400" spc="600" baseline="0">
                <a:solidFill>
                  <a:schemeClr val="tx1">
                    <a:lumMod val="85000"/>
                    <a:lumOff val="15000"/>
                  </a:schemeClr>
                </a:solidFill>
                <a:ea typeface="汉仪旗黑-85S" panose="00020600040101010101" pitchFamily="18" charset="-122"/>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9"/>
            </p:custDataLst>
          </p:nvPr>
        </p:nvSpPr>
        <p:spPr>
          <a:xfrm>
            <a:off x="6859270" y="1757045"/>
            <a:ext cx="2468880" cy="368300"/>
          </a:xfrm>
          <a:solidFill>
            <a:schemeClr val="accent1"/>
          </a:solidFill>
        </p:spPr>
        <p:txBody>
          <a:bodyPr lIns="90000" tIns="46800" rIns="90000" bIns="46800" anchor="b">
            <a:normAutofit/>
          </a:bodyPr>
          <a:lstStyle>
            <a:lvl1pPr marL="0" indent="0" algn="ctr" eaLnBrk="1" fontAlgn="auto" latinLnBrk="0" hangingPunct="1">
              <a:lnSpc>
                <a:spcPct val="100000"/>
              </a:lnSpc>
              <a:buNone/>
              <a:defRPr sz="18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1"/>
            </p:custDataLst>
          </p:nvPr>
        </p:nvSpPr>
        <p:spPr/>
        <p:txBody>
          <a:bodyPr/>
          <a:lstStyle/>
          <a:p>
            <a:endParaRPr lang="zh-CN" altLang="en-US" dirty="0"/>
          </a:p>
        </p:txBody>
      </p:sp>
      <p:sp>
        <p:nvSpPr>
          <p:cNvPr id="18" name="灯片编号占位符 17"/>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5" name="文本占位符 4"/>
          <p:cNvSpPr>
            <a:spLocks noGrp="1"/>
          </p:cNvSpPr>
          <p:nvPr>
            <p:ph type="body" sz="quarter" idx="13"/>
            <p:custDataLst>
              <p:tags r:id="rId13"/>
            </p:custDataLst>
          </p:nvPr>
        </p:nvSpPr>
        <p:spPr>
          <a:xfrm>
            <a:off x="6859270" y="4377055"/>
            <a:ext cx="4189095" cy="930910"/>
          </a:xfrm>
        </p:spPr>
        <p:txBody>
          <a:bodyPr lIns="90000" tIns="46800" rIns="90000" bIns="46800">
            <a:normAutofit/>
          </a:bodyPr>
          <a:lstStyle>
            <a:lvl1pPr marL="0" indent="0" algn="l">
              <a:buNone/>
              <a:defRPr sz="1800">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gradFill>
          <a:gsLst>
            <a:gs pos="0">
              <a:schemeClr val="tx2"/>
            </a:gs>
            <a:gs pos="100000">
              <a:schemeClr val="bg2"/>
            </a:gs>
          </a:gsLst>
          <a:lin ang="5400000" scaled="0"/>
        </a:gradFill>
        <a:effectLst/>
      </p:bgPr>
    </p:bg>
    <p:spTree>
      <p:nvGrpSpPr>
        <p:cNvPr id="1" name=""/>
        <p:cNvGrpSpPr/>
        <p:nvPr/>
      </p:nvGrpSpPr>
      <p:grpSpPr>
        <a:xfrm>
          <a:off x="0" y="0"/>
          <a:ext cx="0" cy="0"/>
          <a:chOff x="0" y="0"/>
          <a:chExt cx="0" cy="0"/>
        </a:xfrm>
      </p:grpSpPr>
      <p:grpSp>
        <p:nvGrpSpPr>
          <p:cNvPr id="7" name="组合 6"/>
          <p:cNvGrpSpPr/>
          <p:nvPr>
            <p:custDataLst>
              <p:tags r:id="rId2"/>
            </p:custDataLst>
          </p:nvPr>
        </p:nvGrpSpPr>
        <p:grpSpPr>
          <a:xfrm>
            <a:off x="126365" y="5886450"/>
            <a:ext cx="11987530" cy="843280"/>
            <a:chOff x="126365" y="5886450"/>
            <a:chExt cx="11987530" cy="843280"/>
          </a:xfrm>
        </p:grpSpPr>
        <p:pic>
          <p:nvPicPr>
            <p:cNvPr id="8" name="图片 7"/>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728325" y="6339205"/>
              <a:ext cx="1385570" cy="390525"/>
            </a:xfrm>
            <a:prstGeom prst="rect">
              <a:avLst/>
            </a:prstGeom>
          </p:spPr>
        </p:pic>
        <p:pic>
          <p:nvPicPr>
            <p:cNvPr id="9" name="图片 8"/>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26365" y="5886450"/>
              <a:ext cx="1133475" cy="843280"/>
            </a:xfrm>
            <a:prstGeom prst="rect">
              <a:avLst/>
            </a:prstGeom>
          </p:spPr>
        </p:pic>
      </p:grpSp>
      <p:sp>
        <p:nvSpPr>
          <p:cNvPr id="2" name="标题 1"/>
          <p:cNvSpPr>
            <a:spLocks noGrp="1"/>
          </p:cNvSpPr>
          <p:nvPr>
            <p:ph type="title"/>
            <p:custDataLst>
              <p:tags r:id="rId9"/>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0"/>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1"/>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2"/>
            </p:custDataLst>
          </p:nvPr>
        </p:nvSpPr>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3"/>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gradFill>
          <a:gsLst>
            <a:gs pos="0">
              <a:schemeClr val="tx2"/>
            </a:gs>
            <a:gs pos="100000">
              <a:schemeClr val="bg2"/>
            </a:gs>
          </a:gsLst>
          <a:lin ang="5400000" scaled="1"/>
        </a:gradFill>
        <a:effectLst/>
      </p:bgPr>
    </p:bg>
    <p:spTree>
      <p:nvGrpSpPr>
        <p:cNvPr id="1" name=""/>
        <p:cNvGrpSpPr/>
        <p:nvPr/>
      </p:nvGrpSpPr>
      <p:grpSpPr>
        <a:xfrm>
          <a:off x="0" y="0"/>
          <a:ext cx="0" cy="0"/>
          <a:chOff x="0" y="0"/>
          <a:chExt cx="0" cy="0"/>
        </a:xfrm>
      </p:grpSpPr>
      <p:pic>
        <p:nvPicPr>
          <p:cNvPr id="8" name="图片 7"/>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4064000" y="0"/>
            <a:ext cx="4064000" cy="1640271"/>
          </a:xfrm>
          <a:prstGeom prst="rect">
            <a:avLst/>
          </a:prstGeom>
        </p:spPr>
      </p:pic>
      <p:sp>
        <p:nvSpPr>
          <p:cNvPr id="7" name="矩形 6"/>
          <p:cNvSpPr/>
          <p:nvPr>
            <p:custDataLst>
              <p:tags r:id="rId5"/>
            </p:custDataLst>
          </p:nvPr>
        </p:nvSpPr>
        <p:spPr>
          <a:xfrm>
            <a:off x="267209" y="344805"/>
            <a:ext cx="11544935" cy="617728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pic>
        <p:nvPicPr>
          <p:cNvPr id="14" name="图片 13" descr="图片258 (2)"/>
          <p:cNvPicPr>
            <a:picLocks noChangeAspect="1"/>
          </p:cNvPicPr>
          <p:nvPr>
            <p:custDataLst>
              <p:tags r:id="rId7"/>
            </p:custDataLst>
          </p:nvPr>
        </p:nvPicPr>
        <p:blipFill>
          <a:blip r:embed="rId8"/>
          <a:stretch>
            <a:fillRect/>
          </a:stretch>
        </p:blipFill>
        <p:spPr>
          <a:xfrm>
            <a:off x="3437255" y="2507615"/>
            <a:ext cx="1185545" cy="204470"/>
          </a:xfrm>
          <a:prstGeom prst="rect">
            <a:avLst/>
          </a:prstGeom>
        </p:spPr>
      </p:pic>
      <p:pic>
        <p:nvPicPr>
          <p:cNvPr id="15" name="图片 14" descr="图片259 (2)"/>
          <p:cNvPicPr>
            <a:picLocks noChangeAspect="1"/>
          </p:cNvPicPr>
          <p:nvPr>
            <p:custDataLst>
              <p:tags r:id="rId9"/>
            </p:custDataLst>
          </p:nvPr>
        </p:nvPicPr>
        <p:blipFill>
          <a:blip r:embed="rId10"/>
          <a:stretch>
            <a:fillRect/>
          </a:stretch>
        </p:blipFill>
        <p:spPr>
          <a:xfrm>
            <a:off x="7811770" y="2136140"/>
            <a:ext cx="812800" cy="504825"/>
          </a:xfrm>
          <a:prstGeom prst="rect">
            <a:avLst/>
          </a:prstGeom>
        </p:spPr>
      </p:pic>
      <p:sp>
        <p:nvSpPr>
          <p:cNvPr id="2" name="标题 1"/>
          <p:cNvSpPr>
            <a:spLocks noGrp="1"/>
          </p:cNvSpPr>
          <p:nvPr>
            <p:ph type="title" hasCustomPrompt="1"/>
            <p:custDataLst>
              <p:tags r:id="rId11"/>
            </p:custDataLst>
          </p:nvPr>
        </p:nvSpPr>
        <p:spPr>
          <a:xfrm>
            <a:off x="5784178" y="2769237"/>
            <a:ext cx="4744631" cy="706112"/>
          </a:xfrm>
        </p:spPr>
        <p:txBody>
          <a:bodyPr lIns="90000" tIns="46800" rIns="90000" bIns="0" anchor="b" anchorCtr="0">
            <a:normAutofit/>
          </a:bodyPr>
          <a:lstStyle>
            <a:lvl1pPr>
              <a:defRPr sz="3600" u="none" strike="noStrike" kern="1200" cap="none" spc="3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12"/>
            </p:custDataLst>
          </p:nvPr>
        </p:nvSpPr>
        <p:spPr>
          <a:xfrm>
            <a:off x="5825741" y="3559509"/>
            <a:ext cx="4744631" cy="505193"/>
          </a:xfrm>
        </p:spPr>
        <p:txBody>
          <a:bodyPr lIns="90000" tIns="0" rIns="90000" bIns="46800" anchor="t" anchorCtr="0">
            <a:normAutofit/>
          </a:bodyPr>
          <a:lstStyle>
            <a:lvl1pPr marL="0" indent="0" eaLnBrk="1" fontAlgn="auto" latinLnBrk="0" hangingPunct="1">
              <a:buNone/>
              <a:defRPr kumimoji="0" lang="zh-CN" altLang="en-US" sz="1800" b="0"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pic>
        <p:nvPicPr>
          <p:cNvPr id="16" name="图片 15"/>
          <p:cNvPicPr/>
          <p:nvPr>
            <p:custDataLst>
              <p:tags r:id="rId13"/>
            </p:custDataLst>
          </p:nvPr>
        </p:nvPicPr>
        <p:blipFill>
          <a:blip r:embed="rId14" r:link="rId15" cstate="print">
            <a:extLst>
              <a:ext uri="{28A0092B-C50C-407E-A947-70E740481C1C}">
                <a14:useLocalDpi xmlns:a14="http://schemas.microsoft.com/office/drawing/2010/main" val="0"/>
              </a:ext>
            </a:extLst>
          </a:blip>
          <a:stretch>
            <a:fillRect/>
          </a:stretch>
        </p:blipFill>
        <p:spPr>
          <a:xfrm>
            <a:off x="4064000" y="5217728"/>
            <a:ext cx="4064000" cy="1640271"/>
          </a:xfrm>
          <a:prstGeom prst="rect">
            <a:avLst/>
          </a:prstGeom>
        </p:spPr>
      </p:pic>
      <p:pic>
        <p:nvPicPr>
          <p:cNvPr id="17" name="图片 16" descr="图片256 (2)"/>
          <p:cNvPicPr>
            <a:picLocks noChangeAspect="1"/>
          </p:cNvPicPr>
          <p:nvPr>
            <p:custDataLst>
              <p:tags r:id="rId16"/>
            </p:custDataLst>
          </p:nvPr>
        </p:nvPicPr>
        <p:blipFill>
          <a:blip r:embed="rId17"/>
          <a:stretch>
            <a:fillRect/>
          </a:stretch>
        </p:blipFill>
        <p:spPr>
          <a:xfrm>
            <a:off x="7734300" y="4338320"/>
            <a:ext cx="1718310" cy="262890"/>
          </a:xfrm>
          <a:prstGeom prst="rect">
            <a:avLst/>
          </a:prstGeom>
        </p:spPr>
      </p:pic>
      <p:pic>
        <p:nvPicPr>
          <p:cNvPr id="18" name="图片 17" descr="图片257 (2)"/>
          <p:cNvPicPr>
            <a:picLocks noChangeAspect="1"/>
          </p:cNvPicPr>
          <p:nvPr>
            <p:custDataLst>
              <p:tags r:id="rId18"/>
            </p:custDataLst>
          </p:nvPr>
        </p:nvPicPr>
        <p:blipFill>
          <a:blip r:embed="rId19"/>
          <a:stretch>
            <a:fillRect/>
          </a:stretch>
        </p:blipFill>
        <p:spPr>
          <a:xfrm>
            <a:off x="3094355" y="4514215"/>
            <a:ext cx="522605" cy="615950"/>
          </a:xfrm>
          <a:prstGeom prst="rect">
            <a:avLst/>
          </a:prstGeom>
        </p:spPr>
      </p:pic>
      <p:sp>
        <p:nvSpPr>
          <p:cNvPr id="5" name="页脚占位符 4"/>
          <p:cNvSpPr>
            <a:spLocks noGrp="1"/>
          </p:cNvSpPr>
          <p:nvPr>
            <p:ph type="ftr" sz="quarter" idx="11"/>
            <p:custDataLst>
              <p:tags r:id="rId20"/>
            </p:custDataLst>
          </p:nvPr>
        </p:nvSpPr>
        <p:spPr/>
        <p:txBody>
          <a:bodyPr/>
          <a:lstStyle/>
          <a:p>
            <a:endParaRPr lang="zh-CN" altLang="en-US"/>
          </a:p>
        </p:txBody>
      </p:sp>
      <p:sp>
        <p:nvSpPr>
          <p:cNvPr id="6" name="灯片编号占位符 5"/>
          <p:cNvSpPr>
            <a:spLocks noGrp="1"/>
          </p:cNvSpPr>
          <p:nvPr>
            <p:ph type="sldNum" sz="quarter" idx="12"/>
            <p:custDataLst>
              <p:tags r:id="rId21"/>
            </p:custDataLst>
          </p:nvPr>
        </p:nvSpPr>
        <p:spPr/>
        <p:txBody>
          <a:bodyPr/>
          <a:lstStyle/>
          <a:p>
            <a:fld id="{49AE70B2-8BF9-45C0-BB95-33D1B9D3A854}" type="slidenum">
              <a:rPr lang="zh-CN" altLang="en-US" smtClean="0"/>
            </a:fld>
            <a:endParaRPr lang="zh-CN" altLang="en-US"/>
          </a:p>
        </p:txBody>
      </p:sp>
      <p:grpSp>
        <p:nvGrpSpPr>
          <p:cNvPr id="9" name="组合 8"/>
          <p:cNvGrpSpPr/>
          <p:nvPr>
            <p:custDataLst>
              <p:tags r:id="rId22"/>
            </p:custDataLst>
          </p:nvPr>
        </p:nvGrpSpPr>
        <p:grpSpPr>
          <a:xfrm rot="10800000">
            <a:off x="5617646" y="1078822"/>
            <a:ext cx="858129" cy="633043"/>
            <a:chOff x="5767754" y="6246062"/>
            <a:chExt cx="858129" cy="633043"/>
          </a:xfrm>
        </p:grpSpPr>
        <p:cxnSp>
          <p:nvCxnSpPr>
            <p:cNvPr id="10" name="直接连接符 9"/>
            <p:cNvCxnSpPr/>
            <p:nvPr>
              <p:custDataLst>
                <p:tags r:id="rId23"/>
              </p:custDataLst>
            </p:nvPr>
          </p:nvCxnSpPr>
          <p:spPr>
            <a:xfrm>
              <a:off x="5767754" y="6246062"/>
              <a:ext cx="858129"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24"/>
              </p:custDataLst>
            </p:nvPr>
          </p:nvCxnSpPr>
          <p:spPr>
            <a:xfrm>
              <a:off x="5906087" y="6370326"/>
              <a:ext cx="593188"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25"/>
              </p:custDataLst>
            </p:nvPr>
          </p:nvCxnSpPr>
          <p:spPr>
            <a:xfrm>
              <a:off x="5990495" y="6494590"/>
              <a:ext cx="438442"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26"/>
              </p:custDataLst>
            </p:nvPr>
          </p:nvCxnSpPr>
          <p:spPr>
            <a:xfrm>
              <a:off x="6203852" y="6494590"/>
              <a:ext cx="0" cy="384515"/>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gradFill>
          <a:gsLst>
            <a:gs pos="0">
              <a:schemeClr val="tx2"/>
            </a:gs>
            <a:gs pos="100000">
              <a:schemeClr val="bg2"/>
            </a:gs>
          </a:gsLst>
          <a:lin ang="5400000" scaled="0"/>
        </a:gradFill>
        <a:effectLst/>
      </p:bgPr>
    </p:bg>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126365" y="5886450"/>
            <a:ext cx="11987530" cy="843280"/>
            <a:chOff x="126365" y="5886450"/>
            <a:chExt cx="11987530" cy="843280"/>
          </a:xfrm>
        </p:grpSpPr>
        <p:pic>
          <p:nvPicPr>
            <p:cNvPr id="9" name="图片 8"/>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728325" y="6339205"/>
              <a:ext cx="1385570" cy="390525"/>
            </a:xfrm>
            <a:prstGeom prst="rect">
              <a:avLst/>
            </a:prstGeom>
          </p:spPr>
        </p:pic>
        <p:pic>
          <p:nvPicPr>
            <p:cNvPr id="10" name="图片 9"/>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26365" y="5886450"/>
              <a:ext cx="1133475" cy="843280"/>
            </a:xfrm>
            <a:prstGeom prst="rect">
              <a:avLst/>
            </a:prstGeom>
          </p:spPr>
        </p:pic>
      </p:grpSp>
      <p:sp>
        <p:nvSpPr>
          <p:cNvPr id="2" name="标题 1"/>
          <p:cNvSpPr>
            <a:spLocks noGrp="1"/>
          </p:cNvSpPr>
          <p:nvPr>
            <p:ph type="title"/>
            <p:custDataLst>
              <p:tags r:id="rId9"/>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0"/>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1"/>
            </p:custDataLst>
          </p:nvPr>
        </p:nvSpPr>
        <p:spPr>
          <a:xfrm>
            <a:off x="6238877" y="952508"/>
            <a:ext cx="5283242" cy="5388907"/>
          </a:xfrm>
        </p:spPr>
        <p:txBody>
          <a:bodyPr>
            <a:noAutofit/>
          </a:bodyPr>
          <a:lstStyle>
            <a:lvl1pPr>
              <a:defRPr sz="1600">
                <a:solidFill>
                  <a:schemeClr val="tx1">
                    <a:lumMod val="85000"/>
                    <a:lumOff val="15000"/>
                  </a:schemeClr>
                </a:solidFill>
                <a:latin typeface="微软雅黑" panose="020B0503020204020204" charset="-122"/>
                <a:ea typeface="微软雅黑" panose="020B0503020204020204" charset="-122"/>
              </a:defRPr>
            </a:lvl1pPr>
            <a:lvl2pPr>
              <a:defRPr sz="1600">
                <a:solidFill>
                  <a:schemeClr val="tx1">
                    <a:lumMod val="85000"/>
                    <a:lumOff val="15000"/>
                  </a:schemeClr>
                </a:solidFill>
                <a:latin typeface="微软雅黑" panose="020B0503020204020204" charset="-122"/>
                <a:ea typeface="微软雅黑" panose="020B0503020204020204" charset="-122"/>
              </a:defRPr>
            </a:lvl2pPr>
            <a:lvl3pPr>
              <a:defRPr sz="1600">
                <a:solidFill>
                  <a:schemeClr val="tx1">
                    <a:lumMod val="85000"/>
                    <a:lumOff val="15000"/>
                  </a:schemeClr>
                </a:solidFill>
                <a:latin typeface="微软雅黑" panose="020B0503020204020204" charset="-122"/>
                <a:ea typeface="微软雅黑" panose="020B0503020204020204" charset="-122"/>
              </a:defRPr>
            </a:lvl3pPr>
            <a:lvl4pPr>
              <a:defRPr sz="1600">
                <a:solidFill>
                  <a:schemeClr val="tx1">
                    <a:lumMod val="85000"/>
                    <a:lumOff val="15000"/>
                  </a:schemeClr>
                </a:solidFill>
                <a:latin typeface="微软雅黑" panose="020B0503020204020204" charset="-122"/>
                <a:ea typeface="微软雅黑" panose="020B0503020204020204" charset="-122"/>
              </a:defRPr>
            </a:lvl4pPr>
            <a:lvl5pPr>
              <a:defRPr sz="1600">
                <a:solidFill>
                  <a:schemeClr val="tx1">
                    <a:lumMod val="85000"/>
                    <a:lumOff val="15000"/>
                  </a:schemeClr>
                </a:solidFill>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2"/>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3"/>
            </p:custDataLst>
          </p:nvPr>
        </p:nvSpPr>
        <p:spPr/>
        <p:txBody>
          <a:bodyPr/>
          <a:lstStyle>
            <a:lvl1pPr>
              <a:defRPr>
                <a:solidFill>
                  <a:schemeClr val="tx1">
                    <a:lumMod val="85000"/>
                    <a:lumOff val="15000"/>
                  </a:schemeClr>
                </a:solidFill>
              </a:defRPr>
            </a:lvl1pPr>
          </a:lstStyle>
          <a:p>
            <a:endParaRPr lang="zh-CN" altLang="en-US"/>
          </a:p>
        </p:txBody>
      </p:sp>
      <p:sp>
        <p:nvSpPr>
          <p:cNvPr id="7" name="灯片编号占位符 6"/>
          <p:cNvSpPr>
            <a:spLocks noGrp="1"/>
          </p:cNvSpPr>
          <p:nvPr>
            <p:ph type="sldNum" sz="quarter" idx="12"/>
            <p:custDataLst>
              <p:tags r:id="rId14"/>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gradFill>
          <a:gsLst>
            <a:gs pos="0">
              <a:schemeClr val="tx2"/>
            </a:gs>
            <a:gs pos="100000">
              <a:schemeClr val="bg2"/>
            </a:gs>
          </a:gsLst>
          <a:lin ang="5400000" scaled="0"/>
        </a:gradFill>
        <a:effectLst/>
      </p:bgPr>
    </p:bg>
    <p:spTree>
      <p:nvGrpSpPr>
        <p:cNvPr id="1" name=""/>
        <p:cNvGrpSpPr/>
        <p:nvPr/>
      </p:nvGrpSpPr>
      <p:grpSpPr>
        <a:xfrm>
          <a:off x="0" y="0"/>
          <a:ext cx="0" cy="0"/>
          <a:chOff x="0" y="0"/>
          <a:chExt cx="0" cy="0"/>
        </a:xfrm>
      </p:grpSpPr>
      <p:grpSp>
        <p:nvGrpSpPr>
          <p:cNvPr id="10" name="组合 9"/>
          <p:cNvGrpSpPr/>
          <p:nvPr>
            <p:custDataLst>
              <p:tags r:id="rId2"/>
            </p:custDataLst>
          </p:nvPr>
        </p:nvGrpSpPr>
        <p:grpSpPr>
          <a:xfrm>
            <a:off x="126365" y="5886450"/>
            <a:ext cx="11987530" cy="843280"/>
            <a:chOff x="126365" y="5886450"/>
            <a:chExt cx="11987530" cy="843280"/>
          </a:xfrm>
        </p:grpSpPr>
        <p:pic>
          <p:nvPicPr>
            <p:cNvPr id="11" name="图片 10"/>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728325" y="6339205"/>
              <a:ext cx="1385570" cy="390525"/>
            </a:xfrm>
            <a:prstGeom prst="rect">
              <a:avLst/>
            </a:prstGeom>
          </p:spPr>
        </p:pic>
        <p:pic>
          <p:nvPicPr>
            <p:cNvPr id="12" name="图片 11"/>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26365" y="5886450"/>
              <a:ext cx="1133475" cy="843280"/>
            </a:xfrm>
            <a:prstGeom prst="rect">
              <a:avLst/>
            </a:prstGeom>
          </p:spPr>
        </p:pic>
      </p:grpSp>
      <p:sp>
        <p:nvSpPr>
          <p:cNvPr id="2" name="标题 1"/>
          <p:cNvSpPr>
            <a:spLocks noGrp="1"/>
          </p:cNvSpPr>
          <p:nvPr>
            <p:ph type="title"/>
            <p:custDataLst>
              <p:tags r:id="rId9"/>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0"/>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1"/>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2"/>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3"/>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4"/>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5"/>
            </p:custDataLst>
          </p:nvPr>
        </p:nvSpPr>
        <p:spPr/>
        <p:txBody>
          <a:bodyPr/>
          <a:lstStyle>
            <a:lvl1pPr>
              <a:defRPr>
                <a:solidFill>
                  <a:schemeClr val="tx1">
                    <a:lumMod val="85000"/>
                    <a:lumOff val="15000"/>
                  </a:schemeClr>
                </a:solidFill>
              </a:defRPr>
            </a:lvl1pPr>
          </a:lstStyle>
          <a:p>
            <a:endParaRPr lang="zh-CN" altLang="en-US"/>
          </a:p>
        </p:txBody>
      </p:sp>
      <p:sp>
        <p:nvSpPr>
          <p:cNvPr id="9" name="灯片编号占位符 8"/>
          <p:cNvSpPr>
            <a:spLocks noGrp="1"/>
          </p:cNvSpPr>
          <p:nvPr>
            <p:ph type="sldNum" sz="quarter" idx="12"/>
            <p:custDataLst>
              <p:tags r:id="rId16"/>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6" name="图片 5"/>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304800" y="1657507"/>
            <a:ext cx="4389120" cy="3542986"/>
          </a:xfrm>
          <a:prstGeom prst="rect">
            <a:avLst/>
          </a:prstGeom>
        </p:spPr>
      </p:pic>
      <p:sp>
        <p:nvSpPr>
          <p:cNvPr id="7" name="矩形 6"/>
          <p:cNvSpPr/>
          <p:nvPr>
            <p:custDataLst>
              <p:tags r:id="rId5"/>
            </p:custDataLst>
          </p:nvPr>
        </p:nvSpPr>
        <p:spPr>
          <a:xfrm>
            <a:off x="4876800" y="0"/>
            <a:ext cx="7315200" cy="6858000"/>
          </a:xfrm>
          <a:prstGeom prst="rect">
            <a:avLst/>
          </a:prstGeom>
          <a:solidFill>
            <a:schemeClr val="accent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tx1">
                  <a:lumMod val="85000"/>
                  <a:lumOff val="15000"/>
                </a:schemeClr>
              </a:solidFill>
              <a:latin typeface="Arial" panose="020B0604020202020204" pitchFamily="34" charset="0"/>
            </a:endParaRPr>
          </a:p>
        </p:txBody>
      </p:sp>
      <p:pic>
        <p:nvPicPr>
          <p:cNvPr id="9" name="图片 8"/>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049000" y="5995147"/>
            <a:ext cx="1143000" cy="862853"/>
          </a:xfrm>
          <a:prstGeom prst="rect">
            <a:avLst/>
          </a:prstGeom>
        </p:spPr>
      </p:pic>
      <p:sp>
        <p:nvSpPr>
          <p:cNvPr id="2" name="标题 1"/>
          <p:cNvSpPr>
            <a:spLocks noGrp="1"/>
          </p:cNvSpPr>
          <p:nvPr>
            <p:ph type="title"/>
            <p:custDataLst>
              <p:tags r:id="rId9"/>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gradFill>
          <a:gsLst>
            <a:gs pos="0">
              <a:schemeClr val="tx2"/>
            </a:gs>
            <a:gs pos="100000">
              <a:schemeClr val="bg2"/>
            </a:gs>
          </a:gsLst>
          <a:lin ang="5400000" scaled="0"/>
        </a:gra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bg>
      <p:bgPr>
        <a:gradFill>
          <a:gsLst>
            <a:gs pos="0">
              <a:schemeClr val="tx2"/>
            </a:gs>
            <a:gs pos="100000">
              <a:schemeClr val="bg2"/>
            </a:gs>
          </a:gsLst>
          <a:lin ang="5400000" scaled="0"/>
        </a:gradFill>
        <a:effectLst/>
      </p:bgPr>
    </p:bg>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126365" y="5886450"/>
            <a:ext cx="11987530" cy="843280"/>
            <a:chOff x="126365" y="5886450"/>
            <a:chExt cx="11987530" cy="843280"/>
          </a:xfrm>
        </p:grpSpPr>
        <p:pic>
          <p:nvPicPr>
            <p:cNvPr id="9" name="图片 8"/>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728325" y="6339205"/>
              <a:ext cx="1385570" cy="390525"/>
            </a:xfrm>
            <a:prstGeom prst="rect">
              <a:avLst/>
            </a:prstGeom>
          </p:spPr>
        </p:pic>
        <p:pic>
          <p:nvPicPr>
            <p:cNvPr id="10" name="图片 9"/>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26365" y="5886450"/>
              <a:ext cx="1133475" cy="843280"/>
            </a:xfrm>
            <a:prstGeom prst="rect">
              <a:avLst/>
            </a:prstGeom>
          </p:spPr>
        </p:pic>
      </p:grpSp>
      <p:sp>
        <p:nvSpPr>
          <p:cNvPr id="2" name="标题 1"/>
          <p:cNvSpPr>
            <a:spLocks noGrp="1"/>
          </p:cNvSpPr>
          <p:nvPr>
            <p:ph type="title"/>
            <p:custDataLst>
              <p:tags r:id="rId9"/>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0"/>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1"/>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2"/>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3"/>
            </p:custDataLst>
          </p:nvPr>
        </p:nvSpPr>
        <p:spPr/>
        <p:txBody>
          <a:bodyPr/>
          <a:lstStyle/>
          <a:p>
            <a:endParaRPr lang="zh-CN" altLang="en-US" dirty="0"/>
          </a:p>
        </p:txBody>
      </p:sp>
      <p:sp>
        <p:nvSpPr>
          <p:cNvPr id="7" name="灯片编号占位符 6"/>
          <p:cNvSpPr>
            <a:spLocks noGrp="1"/>
          </p:cNvSpPr>
          <p:nvPr>
            <p:ph type="sldNum" sz="quarter" idx="12"/>
            <p:custDataLst>
              <p:tags r:id="rId14"/>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gradFill>
          <a:gsLst>
            <a:gs pos="0">
              <a:schemeClr val="tx2"/>
            </a:gs>
            <a:gs pos="100000">
              <a:schemeClr val="bg2"/>
            </a:gs>
          </a:gsLst>
          <a:lin ang="5400000" scaled="0"/>
        </a:gradFill>
        <a:effectLst/>
      </p:bgPr>
    </p:bg>
    <p:spTree>
      <p:nvGrpSpPr>
        <p:cNvPr id="1" name=""/>
        <p:cNvGrpSpPr/>
        <p:nvPr/>
      </p:nvGrpSpPr>
      <p:grpSpPr>
        <a:xfrm>
          <a:off x="0" y="0"/>
          <a:ext cx="0" cy="0"/>
          <a:chOff x="0" y="0"/>
          <a:chExt cx="0" cy="0"/>
        </a:xfrm>
      </p:grpSpPr>
      <p:grpSp>
        <p:nvGrpSpPr>
          <p:cNvPr id="7" name="组合 6"/>
          <p:cNvGrpSpPr/>
          <p:nvPr>
            <p:custDataLst>
              <p:tags r:id="rId2"/>
            </p:custDataLst>
          </p:nvPr>
        </p:nvGrpSpPr>
        <p:grpSpPr>
          <a:xfrm>
            <a:off x="126365" y="5886450"/>
            <a:ext cx="11987530" cy="843280"/>
            <a:chOff x="126365" y="5886450"/>
            <a:chExt cx="11987530" cy="843280"/>
          </a:xfrm>
        </p:grpSpPr>
        <p:pic>
          <p:nvPicPr>
            <p:cNvPr id="8" name="图片 7"/>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728325" y="6339205"/>
              <a:ext cx="1385570" cy="390525"/>
            </a:xfrm>
            <a:prstGeom prst="rect">
              <a:avLst/>
            </a:prstGeom>
          </p:spPr>
        </p:pic>
        <p:pic>
          <p:nvPicPr>
            <p:cNvPr id="9" name="图片 8"/>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26365" y="5886450"/>
              <a:ext cx="1133475" cy="843280"/>
            </a:xfrm>
            <a:prstGeom prst="rect">
              <a:avLst/>
            </a:prstGeom>
          </p:spPr>
        </p:pic>
      </p:grpSp>
      <p:sp>
        <p:nvSpPr>
          <p:cNvPr id="2" name="竖排标题 1"/>
          <p:cNvSpPr>
            <a:spLocks noGrp="1"/>
          </p:cNvSpPr>
          <p:nvPr>
            <p:ph type="title" orient="vert"/>
            <p:custDataLst>
              <p:tags r:id="rId9"/>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0"/>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2"/>
            </p:custDataLst>
          </p:nvPr>
        </p:nvSpPr>
        <p:spPr/>
        <p:txBody>
          <a:bodyPr/>
          <a:lstStyle/>
          <a:p>
            <a:endParaRPr lang="zh-CN" altLang="en-US"/>
          </a:p>
        </p:txBody>
      </p:sp>
      <p:sp>
        <p:nvSpPr>
          <p:cNvPr id="6" name="灯片编号占位符 5"/>
          <p:cNvSpPr>
            <a:spLocks noGrp="1"/>
          </p:cNvSpPr>
          <p:nvPr>
            <p:ph type="sldNum" sz="quarter" idx="12"/>
            <p:custDataLst>
              <p:tags r:id="rId13"/>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gradFill>
          <a:gsLst>
            <a:gs pos="0">
              <a:schemeClr val="tx2"/>
            </a:gs>
            <a:gs pos="100000">
              <a:schemeClr val="bg2"/>
            </a:gs>
          </a:gsLst>
          <a:lin ang="5400000" scaled="0"/>
        </a:gradFill>
        <a:effectLst/>
      </p:bgPr>
    </p:bg>
    <p:spTree>
      <p:nvGrpSpPr>
        <p:cNvPr id="1" name=""/>
        <p:cNvGrpSpPr/>
        <p:nvPr/>
      </p:nvGrpSpPr>
      <p:grpSpPr>
        <a:xfrm>
          <a:off x="0" y="0"/>
          <a:ext cx="0" cy="0"/>
          <a:chOff x="0" y="0"/>
          <a:chExt cx="0" cy="0"/>
        </a:xfrm>
      </p:grpSpPr>
      <p:grpSp>
        <p:nvGrpSpPr>
          <p:cNvPr id="6" name="组合 5"/>
          <p:cNvGrpSpPr/>
          <p:nvPr>
            <p:custDataLst>
              <p:tags r:id="rId2"/>
            </p:custDataLst>
          </p:nvPr>
        </p:nvGrpSpPr>
        <p:grpSpPr>
          <a:xfrm>
            <a:off x="126365" y="5886450"/>
            <a:ext cx="11987530" cy="843280"/>
            <a:chOff x="126365" y="5886450"/>
            <a:chExt cx="11987530" cy="843280"/>
          </a:xfrm>
        </p:grpSpPr>
        <p:pic>
          <p:nvPicPr>
            <p:cNvPr id="8" name="图片 7"/>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728325" y="6339205"/>
              <a:ext cx="1385570" cy="390525"/>
            </a:xfrm>
            <a:prstGeom prst="rect">
              <a:avLst/>
            </a:prstGeom>
          </p:spPr>
        </p:pic>
        <p:pic>
          <p:nvPicPr>
            <p:cNvPr id="9" name="图片 8"/>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26365" y="5886450"/>
              <a:ext cx="1133475" cy="843280"/>
            </a:xfrm>
            <a:prstGeom prst="rect">
              <a:avLst/>
            </a:prstGeom>
          </p:spPr>
        </p:pic>
      </p:gr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2"/>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gradFill>
          <a:gsLst>
            <a:gs pos="0">
              <a:schemeClr val="tx2"/>
            </a:gs>
            <a:gs pos="100000">
              <a:schemeClr val="bg2"/>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919665" y="2765859"/>
            <a:ext cx="4806950" cy="1087992"/>
          </a:xfrm>
        </p:spPr>
        <p:txBody>
          <a:bodyPr vert="horz" lIns="90000" tIns="46800" rIns="0" bIns="46800" rtlCol="0" anchor="t" anchorCtr="0">
            <a:normAutofit/>
          </a:bodyPr>
          <a:lstStyle>
            <a:lvl1pPr marL="0" marR="0" algn="r" defTabSz="914400" rtl="0" eaLnBrk="1" fontAlgn="auto" latinLnBrk="0" hangingPunct="1">
              <a:lnSpc>
                <a:spcPct val="100000"/>
              </a:lnSpc>
              <a:buNone/>
              <a:defRPr kumimoji="0" lang="zh-CN" altLang="en-US" sz="5400" b="1" i="0" u="none" strike="noStrike" kern="1200" cap="none" spc="6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pic>
        <p:nvPicPr>
          <p:cNvPr id="6" name="图片 5"/>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6096000" y="1214634"/>
            <a:ext cx="5486400" cy="4428733"/>
          </a:xfrm>
          <a:prstGeom prst="rect">
            <a:avLst/>
          </a:prstGeom>
        </p:spPr>
      </p:pic>
      <p:pic>
        <p:nvPicPr>
          <p:cNvPr id="7" name="图片 6"/>
          <p:cNvPicPr/>
          <p:nvPr>
            <p:custDataLst>
              <p:tags r:id="rId9"/>
            </p:custDataLst>
          </p:nvPr>
        </p:nvPicPr>
        <p:blipFill>
          <a:blip r:embed="rId10" r:link="rId11" cstate="print">
            <a:extLst>
              <a:ext uri="{28A0092B-C50C-407E-A947-70E740481C1C}">
                <a14:useLocalDpi xmlns:a14="http://schemas.microsoft.com/office/drawing/2010/main" val="0"/>
              </a:ext>
            </a:extLst>
          </a:blip>
          <a:stretch>
            <a:fillRect/>
          </a:stretch>
        </p:blipFill>
        <p:spPr>
          <a:xfrm>
            <a:off x="0" y="0"/>
            <a:ext cx="1143000" cy="862853"/>
          </a:xfrm>
          <a:prstGeom prst="rect">
            <a:avLst/>
          </a:prstGeom>
        </p:spPr>
      </p:pic>
      <p:sp>
        <p:nvSpPr>
          <p:cNvPr id="12" name="文本占位符 11"/>
          <p:cNvSpPr>
            <a:spLocks noGrp="1"/>
          </p:cNvSpPr>
          <p:nvPr>
            <p:ph type="body" sz="quarter" idx="13" hasCustomPrompt="1"/>
            <p:custDataLst>
              <p:tags r:id="rId12"/>
            </p:custDataLst>
          </p:nvPr>
        </p:nvSpPr>
        <p:spPr>
          <a:xfrm>
            <a:off x="2930236" y="2089958"/>
            <a:ext cx="2683165" cy="490207"/>
          </a:xfrm>
          <a:solidFill>
            <a:schemeClr val="accent1"/>
          </a:solidFill>
        </p:spPr>
        <p:txBody>
          <a:bodyPr lIns="90000" tIns="46800" rIns="36000" bIns="46800" anchor="t">
            <a:normAutofit/>
          </a:bodyPr>
          <a:lstStyle>
            <a:lvl1pPr marL="0" indent="0" algn="r">
              <a:buNone/>
              <a:defRPr sz="2000" baseline="0">
                <a:solidFill>
                  <a:schemeClr val="tx1">
                    <a:lumMod val="85000"/>
                    <a:lumOff val="15000"/>
                  </a:schemeClr>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单击此次编辑副标题</a:t>
            </a:r>
            <a:endParaRPr lang="zh-CN" altLang="en-US" dirty="0"/>
          </a:p>
        </p:txBody>
      </p:sp>
      <p:sp>
        <p:nvSpPr>
          <p:cNvPr id="14" name="文本占位符 13"/>
          <p:cNvSpPr>
            <a:spLocks noGrp="1"/>
          </p:cNvSpPr>
          <p:nvPr>
            <p:ph type="body" sz="quarter" idx="14" hasCustomPrompt="1"/>
            <p:custDataLst>
              <p:tags r:id="rId13"/>
            </p:custDataLst>
          </p:nvPr>
        </p:nvSpPr>
        <p:spPr>
          <a:xfrm>
            <a:off x="971618" y="3973830"/>
            <a:ext cx="4641783" cy="737235"/>
          </a:xfrm>
        </p:spPr>
        <p:txBody>
          <a:bodyPr lIns="90000" tIns="46800" rIns="0" bIns="46800">
            <a:normAutofit/>
          </a:bodyPr>
          <a:lstStyle>
            <a:lvl1pPr marL="0" indent="0" algn="r">
              <a:buNone/>
              <a:defRPr baseline="0">
                <a:solidFill>
                  <a:schemeClr val="tx1">
                    <a:lumMod val="85000"/>
                    <a:lumOff val="15000"/>
                  </a:schemeClr>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单击此处编辑文本</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lIns="90000" tIns="46800" rIns="90000" bIns="4680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lIns="90000" tIns="46800" rIns="90000" bIns="46800">
            <a:normAutofit/>
          </a:bodyPr>
          <a:lstStyle/>
          <a:p>
            <a:endParaRPr lang="zh-CN" altLang="en-US" dirty="0"/>
          </a:p>
        </p:txBody>
      </p:sp>
      <p:sp>
        <p:nvSpPr>
          <p:cNvPr id="5" name="灯片编号占位符 4"/>
          <p:cNvSpPr>
            <a:spLocks noGrp="1"/>
          </p:cNvSpPr>
          <p:nvPr>
            <p:ph type="sldNum" sz="quarter" idx="12"/>
            <p:custDataLst>
              <p:tags r:id="rId5"/>
            </p:custDataLst>
          </p:nvPr>
        </p:nvSpPr>
        <p:spPr/>
        <p:txBody>
          <a:bodyPr lIns="90000" tIns="46800" rIns="90000" bIns="46800">
            <a:normAutofit/>
          </a:bodyPr>
          <a:lstStyle/>
          <a:p>
            <a:fld id="{49AE70B2-8BF9-45C0-BB95-33D1B9D3A854}" type="slidenum">
              <a:rPr lang="zh-CN" altLang="en-US" smtClean="0"/>
            </a:fld>
            <a:endParaRPr lang="zh-CN" altLang="en-US" dirty="0"/>
          </a:p>
        </p:txBody>
      </p:sp>
      <p:pic>
        <p:nvPicPr>
          <p:cNvPr id="6" name="图片 5"/>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0728325" y="6339205"/>
            <a:ext cx="1385570" cy="390525"/>
          </a:xfrm>
          <a:prstGeom prst="rect">
            <a:avLst/>
          </a:prstGeom>
        </p:spPr>
      </p:pic>
      <p:pic>
        <p:nvPicPr>
          <p:cNvPr id="7" name="图片 6"/>
          <p:cNvPicPr/>
          <p:nvPr>
            <p:custDataLst>
              <p:tags r:id="rId9"/>
            </p:custDataLst>
          </p:nvPr>
        </p:nvPicPr>
        <p:blipFill>
          <a:blip r:embed="rId10" r:link="rId11" cstate="print">
            <a:extLst>
              <a:ext uri="{28A0092B-C50C-407E-A947-70E740481C1C}">
                <a14:useLocalDpi xmlns:a14="http://schemas.microsoft.com/office/drawing/2010/main" val="0"/>
              </a:ext>
            </a:extLst>
          </a:blip>
          <a:stretch>
            <a:fillRect/>
          </a:stretch>
        </p:blipFill>
        <p:spPr>
          <a:xfrm>
            <a:off x="126365" y="5886450"/>
            <a:ext cx="1133475" cy="843280"/>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lIns="90000" tIns="46800" rIns="90000" bIns="46800" anchor="ctr">
            <a:normAutofit/>
          </a:bodyPr>
          <a:lstStyle>
            <a:lvl1pP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lIns="90000" tIns="46800" rIns="90000" bIns="4680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lIns="90000" tIns="46800" rIns="90000" bIns="46800">
            <a:normAutofit/>
          </a:bodyPr>
          <a:lstStyle/>
          <a:p>
            <a:endParaRPr lang="zh-CN" altLang="en-US" dirty="0"/>
          </a:p>
        </p:txBody>
      </p:sp>
      <p:sp>
        <p:nvSpPr>
          <p:cNvPr id="5" name="灯片编号占位符 4"/>
          <p:cNvSpPr>
            <a:spLocks noGrp="1"/>
          </p:cNvSpPr>
          <p:nvPr>
            <p:ph type="sldNum" sz="quarter" idx="12"/>
            <p:custDataLst>
              <p:tags r:id="rId7"/>
            </p:custDataLst>
          </p:nvPr>
        </p:nvSpPr>
        <p:spPr/>
        <p:txBody>
          <a:bodyPr lIns="90000" tIns="46800" rIns="90000" bIns="46800">
            <a:normAutofit/>
          </a:bodyPr>
          <a:lstStyle/>
          <a:p>
            <a:fld id="{49AE70B2-8BF9-45C0-BB95-33D1B9D3A854}" type="slidenum">
              <a:rPr lang="zh-CN" altLang="en-US" smtClean="0"/>
            </a:fld>
            <a:endParaRPr lang="zh-CN" altLang="en-US" dirty="0"/>
          </a:p>
        </p:txBody>
      </p:sp>
      <p:pic>
        <p:nvPicPr>
          <p:cNvPr id="9" name="图片 8"/>
          <p:cNvPicPr/>
          <p:nvPr>
            <p:custDataLst>
              <p:tags r:id="rId8"/>
            </p:custDataLst>
          </p:nvPr>
        </p:nvPicPr>
        <p:blipFill>
          <a:blip r:embed="rId9" r:link="rId10">
            <a:extLst>
              <a:ext uri="{28A0092B-C50C-407E-A947-70E740481C1C}">
                <a14:useLocalDpi xmlns:a14="http://schemas.microsoft.com/office/drawing/2010/main" val="0"/>
              </a:ext>
            </a:extLst>
          </a:blip>
          <a:stretch>
            <a:fillRect/>
          </a:stretch>
        </p:blipFill>
        <p:spPr>
          <a:xfrm>
            <a:off x="167640" y="68580"/>
            <a:ext cx="1424940" cy="1105535"/>
          </a:xfrm>
          <a:prstGeom prst="rect">
            <a:avLst/>
          </a:prstGeom>
        </p:spPr>
      </p:pic>
      <p:pic>
        <p:nvPicPr>
          <p:cNvPr id="10" name="图片 9"/>
          <p:cNvPicPr/>
          <p:nvPr>
            <p:custDataLst>
              <p:tags r:id="rId11"/>
            </p:custDataLst>
          </p:nvPr>
        </p:nvPicPr>
        <p:blipFill>
          <a:blip r:embed="rId12" r:link="rId13">
            <a:extLst>
              <a:ext uri="{28A0092B-C50C-407E-A947-70E740481C1C}">
                <a14:useLocalDpi xmlns:a14="http://schemas.microsoft.com/office/drawing/2010/main" val="0"/>
              </a:ext>
            </a:extLst>
          </a:blip>
          <a:stretch>
            <a:fillRect/>
          </a:stretch>
        </p:blipFill>
        <p:spPr>
          <a:xfrm>
            <a:off x="10242550" y="6089650"/>
            <a:ext cx="1784350" cy="556895"/>
          </a:xfrm>
          <a:prstGeom prst="rect">
            <a:avLst/>
          </a:prstGeom>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dirty="0">
              <a:sym typeface="+mn-ea"/>
            </a:endParaRPr>
          </a:p>
        </p:txBody>
      </p:sp>
      <p:pic>
        <p:nvPicPr>
          <p:cNvPr id="10" name="图片 9"/>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961370" y="68580"/>
            <a:ext cx="1143000" cy="862965"/>
          </a:xfrm>
          <a:prstGeom prst="rect">
            <a:avLst/>
          </a:prstGeom>
        </p:spPr>
      </p:pic>
      <p:pic>
        <p:nvPicPr>
          <p:cNvPr id="11" name="图片 10"/>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6840" y="6447155"/>
            <a:ext cx="1143000" cy="264795"/>
          </a:xfrm>
          <a:prstGeom prst="rect">
            <a:avLst/>
          </a:prstGeom>
        </p:spPr>
      </p:pic>
      <p:sp>
        <p:nvSpPr>
          <p:cNvPr id="3" name="日期占位符 2"/>
          <p:cNvSpPr>
            <a:spLocks noGrp="1"/>
          </p:cNvSpPr>
          <p:nvPr>
            <p:ph type="dt" sz="half" idx="10"/>
            <p:custDataLst>
              <p:tags r:id="rId9"/>
            </p:custDataLst>
          </p:nvPr>
        </p:nvSpPr>
        <p:spPr/>
        <p:txBody>
          <a:bodyPr wrap="square" lIns="90000" tIns="46800" rIns="90000" bIns="4680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wrap="square" lIns="90000" tIns="46800" rIns="90000" bIns="46800">
            <a:normAutofit/>
          </a:bodyPr>
          <a:lstStyle/>
          <a:p>
            <a:endParaRPr lang="zh-CN" altLang="en-US" dirty="0"/>
          </a:p>
        </p:txBody>
      </p:sp>
      <p:sp>
        <p:nvSpPr>
          <p:cNvPr id="5" name="灯片编号占位符 4"/>
          <p:cNvSpPr>
            <a:spLocks noGrp="1"/>
          </p:cNvSpPr>
          <p:nvPr>
            <p:ph type="sldNum" sz="quarter" idx="12"/>
            <p:custDataLst>
              <p:tags r:id="rId11"/>
            </p:custDataLst>
          </p:nvPr>
        </p:nvSpPr>
        <p:spPr/>
        <p:txBody>
          <a:bodyPr wrap="square" lIns="90000" tIns="46800" rIns="90000" bIns="46800">
            <a:normAutofit/>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标题 1"/>
          <p:cNvSpPr>
            <a:spLocks noGrp="1"/>
          </p:cNvSpPr>
          <p:nvPr>
            <p:ph type="title" hasCustomPrompt="1"/>
            <p:custDataLst>
              <p:tags r:id="rId14"/>
            </p:custDataLst>
          </p:nvPr>
        </p:nvSpPr>
        <p:spPr>
          <a:xfrm>
            <a:off x="583200" y="770400"/>
            <a:ext cx="3960000" cy="882000"/>
          </a:xfrm>
        </p:spPr>
        <p:txBody>
          <a:bodyPr wrap="square" lIns="90000" tIns="46800" rIns="90000" bIns="46800" anchor="ctr">
            <a:normAutofit/>
          </a:bodyPr>
          <a:lstStyle>
            <a:lvl1pP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a:sym typeface="+mn-ea"/>
            </a:endParaRPr>
          </a:p>
        </p:txBody>
      </p:sp>
      <p:pic>
        <p:nvPicPr>
          <p:cNvPr id="11" name="图片 10"/>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932160" y="58420"/>
            <a:ext cx="1143000" cy="862965"/>
          </a:xfrm>
          <a:prstGeom prst="rect">
            <a:avLst/>
          </a:prstGeom>
        </p:spPr>
      </p:pic>
      <p:pic>
        <p:nvPicPr>
          <p:cNvPr id="12" name="图片 11"/>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26365" y="6457315"/>
            <a:ext cx="1143000" cy="264795"/>
          </a:xfrm>
          <a:prstGeom prst="rect">
            <a:avLst/>
          </a:prstGeom>
        </p:spPr>
      </p:pic>
      <p:sp>
        <p:nvSpPr>
          <p:cNvPr id="3" name="日期占位符 2"/>
          <p:cNvSpPr>
            <a:spLocks noGrp="1"/>
          </p:cNvSpPr>
          <p:nvPr>
            <p:ph type="dt" sz="half" idx="10"/>
            <p:custDataLst>
              <p:tags r:id="rId9"/>
            </p:custDataLst>
          </p:nvPr>
        </p:nvSpPr>
        <p:spPr/>
        <p:txBody>
          <a:bodyPr wrap="square" lIns="90000" tIns="46800" rIns="90000" bIns="4680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wrap="square" lIns="90000" tIns="46800" rIns="90000" bIns="46800">
            <a:normAutofit/>
          </a:bodyPr>
          <a:lstStyle/>
          <a:p>
            <a:endParaRPr lang="zh-CN" altLang="en-US" dirty="0"/>
          </a:p>
        </p:txBody>
      </p:sp>
      <p:sp>
        <p:nvSpPr>
          <p:cNvPr id="5" name="灯片编号占位符 4"/>
          <p:cNvSpPr>
            <a:spLocks noGrp="1"/>
          </p:cNvSpPr>
          <p:nvPr>
            <p:ph type="sldNum" sz="quarter" idx="12"/>
            <p:custDataLst>
              <p:tags r:id="rId11"/>
            </p:custDataLst>
          </p:nvPr>
        </p:nvSpPr>
        <p:spPr/>
        <p:txBody>
          <a:bodyPr wrap="square" lIns="90000" tIns="46800" rIns="90000" bIns="46800">
            <a:normAutofit/>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612000" y="1659600"/>
            <a:ext cx="10975975" cy="828000"/>
          </a:xfrm>
        </p:spPr>
        <p:txBody>
          <a:bodyPr wrap="square" lIns="90000" tIns="46800" rIns="90000" bIns="46800">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3"/>
            </p:custDataLst>
          </p:nvPr>
        </p:nvSpPr>
        <p:spPr>
          <a:xfrm>
            <a:off x="612775" y="2808000"/>
            <a:ext cx="10965600" cy="34308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标题 1"/>
          <p:cNvSpPr>
            <a:spLocks noGrp="1"/>
          </p:cNvSpPr>
          <p:nvPr>
            <p:ph type="title"/>
            <p:custDataLst>
              <p:tags r:id="rId14"/>
            </p:custDataLst>
          </p:nvPr>
        </p:nvSpPr>
        <p:spPr>
          <a:xfrm>
            <a:off x="612000" y="781200"/>
            <a:ext cx="10976400" cy="626400"/>
          </a:xfrm>
        </p:spPr>
        <p:txBody>
          <a:bodyPr wrap="square" lIns="90000" tIns="46800" rIns="90000" bIns="46800"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a:sym typeface="+mn-ea"/>
            </a:endParaRPr>
          </a:p>
        </p:txBody>
      </p:sp>
      <p:pic>
        <p:nvPicPr>
          <p:cNvPr id="10" name="图片 9"/>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233680" y="58420"/>
            <a:ext cx="1143000" cy="862965"/>
          </a:xfrm>
          <a:prstGeom prst="rect">
            <a:avLst/>
          </a:prstGeom>
        </p:spPr>
      </p:pic>
      <p:pic>
        <p:nvPicPr>
          <p:cNvPr id="11" name="图片 10"/>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0912475" y="299085"/>
            <a:ext cx="1143000" cy="264795"/>
          </a:xfrm>
          <a:prstGeom prst="rect">
            <a:avLst/>
          </a:prstGeom>
        </p:spPr>
      </p:pic>
      <p:sp>
        <p:nvSpPr>
          <p:cNvPr id="3" name="日期占位符 2"/>
          <p:cNvSpPr>
            <a:spLocks noGrp="1"/>
          </p:cNvSpPr>
          <p:nvPr>
            <p:ph type="dt" sz="half" idx="10"/>
            <p:custDataLst>
              <p:tags r:id="rId9"/>
            </p:custDataLst>
          </p:nvPr>
        </p:nvSpPr>
        <p:spPr/>
        <p:txBody>
          <a:bodyPr wrap="square" lIns="90000" tIns="46800" rIns="90000" bIns="4680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wrap="square" lIns="90000" tIns="46800" rIns="90000" bIns="46800">
            <a:normAutofit/>
          </a:bodyPr>
          <a:lstStyle/>
          <a:p>
            <a:endParaRPr lang="zh-CN" altLang="en-US" dirty="0"/>
          </a:p>
        </p:txBody>
      </p:sp>
      <p:sp>
        <p:nvSpPr>
          <p:cNvPr id="5" name="灯片编号占位符 4"/>
          <p:cNvSpPr>
            <a:spLocks noGrp="1"/>
          </p:cNvSpPr>
          <p:nvPr>
            <p:ph type="sldNum" sz="quarter" idx="12"/>
            <p:custDataLst>
              <p:tags r:id="rId11"/>
            </p:custDataLst>
          </p:nvPr>
        </p:nvSpPr>
        <p:spPr/>
        <p:txBody>
          <a:bodyPr wrap="square" lIns="90000" tIns="46800" rIns="90000" bIns="46800">
            <a:normAutofit/>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2" name="标题 1"/>
          <p:cNvSpPr>
            <a:spLocks noGrp="1"/>
          </p:cNvSpPr>
          <p:nvPr>
            <p:ph type="title"/>
            <p:custDataLst>
              <p:tags r:id="rId14"/>
            </p:custDataLst>
          </p:nvPr>
        </p:nvSpPr>
        <p:spPr>
          <a:xfrm>
            <a:off x="604800" y="669600"/>
            <a:ext cx="10976400" cy="565200"/>
          </a:xfrm>
        </p:spPr>
        <p:txBody>
          <a:bodyPr wrap="square" lIns="90000" tIns="46800" rIns="90000" bIns="46800" anchor="ctr">
            <a:normAutofit/>
          </a:bodyPr>
          <a:lstStyle>
            <a:lvl1pPr algn="ct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a:solidFill>
                <a:schemeClr val="tx1">
                  <a:lumMod val="85000"/>
                  <a:lumOff val="15000"/>
                </a:schemeClr>
              </a:solidFill>
              <a:sym typeface="+mn-ea"/>
            </a:endParaRPr>
          </a:p>
        </p:txBody>
      </p:sp>
      <p:pic>
        <p:nvPicPr>
          <p:cNvPr id="12" name="图片 11"/>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961370" y="5907405"/>
            <a:ext cx="1143000" cy="862965"/>
          </a:xfrm>
          <a:prstGeom prst="rect">
            <a:avLst/>
          </a:prstGeom>
        </p:spPr>
      </p:pic>
      <p:pic>
        <p:nvPicPr>
          <p:cNvPr id="14" name="图片 13"/>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75260" y="6388735"/>
            <a:ext cx="1143000" cy="264795"/>
          </a:xfrm>
          <a:prstGeom prst="rect">
            <a:avLst/>
          </a:prstGeom>
        </p:spPr>
      </p:pic>
      <p:sp>
        <p:nvSpPr>
          <p:cNvPr id="3" name="日期占位符 2"/>
          <p:cNvSpPr>
            <a:spLocks noGrp="1"/>
          </p:cNvSpPr>
          <p:nvPr>
            <p:ph type="dt" sz="half" idx="10"/>
            <p:custDataLst>
              <p:tags r:id="rId9"/>
            </p:custDataLst>
          </p:nvPr>
        </p:nvSpPr>
        <p:spPr/>
        <p:txBody>
          <a:bodyPr wrap="square" lIns="90000" tIns="46800" rIns="90000" bIns="46800">
            <a:normAutofit/>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wrap="square" lIns="90000" tIns="46800" rIns="90000" bIns="46800">
            <a:normAutofit/>
          </a:bodyPr>
          <a:lstStyle>
            <a:lvl1pPr>
              <a:defRPr>
                <a:solidFill>
                  <a:schemeClr val="tx1">
                    <a:lumMod val="85000"/>
                    <a:lumOff val="15000"/>
                  </a:schemeClr>
                </a:solidFill>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wrap="square" lIns="90000" tIns="46800" rIns="90000" bIns="46800">
            <a:normAutofit/>
          </a:bodyPr>
          <a:lstStyle>
            <a:lvl1pPr>
              <a:defRPr>
                <a:solidFill>
                  <a:schemeClr val="tx1">
                    <a:lumMod val="85000"/>
                    <a:lumOff val="15000"/>
                  </a:schemeClr>
                </a:solidFill>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579600" y="1663200"/>
            <a:ext cx="5342400" cy="28944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6242400" y="1663200"/>
            <a:ext cx="5367600" cy="28944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4"/>
            </p:custDataLst>
          </p:nvPr>
        </p:nvSpPr>
        <p:spPr>
          <a:xfrm>
            <a:off x="572400" y="4816800"/>
            <a:ext cx="5342400" cy="7812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5"/>
            </p:custDataLst>
          </p:nvPr>
        </p:nvSpPr>
        <p:spPr>
          <a:xfrm>
            <a:off x="6253200" y="4813200"/>
            <a:ext cx="5367600" cy="7812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2" name="标题 1"/>
          <p:cNvSpPr>
            <a:spLocks noGrp="1"/>
          </p:cNvSpPr>
          <p:nvPr>
            <p:ph type="title"/>
            <p:custDataLst>
              <p:tags r:id="rId16"/>
            </p:custDataLst>
          </p:nvPr>
        </p:nvSpPr>
        <p:spPr>
          <a:xfrm>
            <a:off x="579600" y="191194"/>
            <a:ext cx="11037600" cy="534776"/>
          </a:xfrm>
        </p:spPr>
        <p:txBody>
          <a:bodyPr wrap="square" lIns="90000" tIns="46800" rIns="90000" bIns="46800">
            <a:normAutofit/>
          </a:bodyPr>
          <a:lstStyle>
            <a:lvl1pP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tx1">
                  <a:lumMod val="85000"/>
                  <a:lumOff val="15000"/>
                </a:schemeClr>
              </a:solidFill>
              <a:sym typeface="+mn-ea"/>
            </a:endParaRPr>
          </a:p>
        </p:txBody>
      </p:sp>
      <p:pic>
        <p:nvPicPr>
          <p:cNvPr id="8" name="图片 7"/>
          <p:cNvPicPr/>
          <p:nvPr>
            <p:custDataLst>
              <p:tags r:id="rId3"/>
            </p:custDataLst>
          </p:nvPr>
        </p:nvPicPr>
        <p:blipFill>
          <a:blip r:embed="rId4" r:link="rId5">
            <a:extLst>
              <a:ext uri="{28A0092B-C50C-407E-A947-70E740481C1C}">
                <a14:useLocalDpi xmlns:a14="http://schemas.microsoft.com/office/drawing/2010/main" val="0"/>
              </a:ext>
            </a:extLst>
          </a:blip>
          <a:stretch>
            <a:fillRect/>
          </a:stretch>
        </p:blipFill>
        <p:spPr>
          <a:xfrm>
            <a:off x="116840" y="87630"/>
            <a:ext cx="2157730" cy="1628775"/>
          </a:xfrm>
          <a:prstGeom prst="rect">
            <a:avLst/>
          </a:prstGeom>
        </p:spPr>
      </p:pic>
      <p:pic>
        <p:nvPicPr>
          <p:cNvPr id="9" name="图片 8"/>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9946640" y="6261100"/>
            <a:ext cx="2157730" cy="499745"/>
          </a:xfrm>
          <a:prstGeom prst="rect">
            <a:avLst/>
          </a:prstGeom>
        </p:spPr>
      </p:pic>
      <p:sp>
        <p:nvSpPr>
          <p:cNvPr id="3" name="日期占位符 2"/>
          <p:cNvSpPr>
            <a:spLocks noGrp="1"/>
          </p:cNvSpPr>
          <p:nvPr>
            <p:ph type="dt" sz="half" idx="10"/>
            <p:custDataLst>
              <p:tags r:id="rId9"/>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lumMod val="85000"/>
                    <a:lumOff val="15000"/>
                  </a:schemeClr>
                </a:solidFill>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1522413" y="3862800"/>
            <a:ext cx="9144000" cy="1656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2" name="标题 1"/>
          <p:cNvSpPr>
            <a:spLocks noGrp="1"/>
          </p:cNvSpPr>
          <p:nvPr>
            <p:ph type="title" hasCustomPrompt="1"/>
            <p:custDataLst>
              <p:tags r:id="rId13"/>
            </p:custDataLst>
          </p:nvPr>
        </p:nvSpPr>
        <p:spPr>
          <a:xfrm>
            <a:off x="1522800" y="1339200"/>
            <a:ext cx="9144000" cy="2386800"/>
          </a:xfrm>
        </p:spPr>
        <p:txBody>
          <a:bodyPr lIns="90000" tIns="46800" rIns="90000" bIns="46800" anchor="b">
            <a:normAutofit/>
          </a:bodyPr>
          <a:lstStyle>
            <a:lvl1pPr algn="ctr">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7" Type="http://schemas.openxmlformats.org/officeDocument/2006/relationships/theme" Target="../theme/theme2.xml"/><Relationship Id="rId26" Type="http://schemas.openxmlformats.org/officeDocument/2006/relationships/tags" Target="../tags/tag161.xml"/><Relationship Id="rId25" Type="http://schemas.openxmlformats.org/officeDocument/2006/relationships/tags" Target="../tags/tag160.xml"/><Relationship Id="rId24" Type="http://schemas.openxmlformats.org/officeDocument/2006/relationships/tags" Target="../tags/tag159.xml"/><Relationship Id="rId23" Type="http://schemas.openxmlformats.org/officeDocument/2006/relationships/tags" Target="../tags/tag158.xml"/><Relationship Id="rId22" Type="http://schemas.openxmlformats.org/officeDocument/2006/relationships/tags" Target="../tags/tag157.xml"/><Relationship Id="rId21" Type="http://schemas.openxmlformats.org/officeDocument/2006/relationships/tags" Target="../tags/tag156.xml"/><Relationship Id="rId20" Type="http://schemas.openxmlformats.org/officeDocument/2006/relationships/slideLayout" Target="../slideLayouts/slideLayout31.xml"/><Relationship Id="rId2" Type="http://schemas.openxmlformats.org/officeDocument/2006/relationships/slideLayout" Target="../slideLayouts/slideLayout13.xml"/><Relationship Id="rId19" Type="http://schemas.openxmlformats.org/officeDocument/2006/relationships/slideLayout" Target="../slideLayouts/slideLayout30.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1"/>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2"/>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3"/>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4"/>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5"/>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tags" Target="../tags/tag162.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3.xml"/><Relationship Id="rId2" Type="http://schemas.openxmlformats.org/officeDocument/2006/relationships/tags" Target="../tags/tag171.xml"/><Relationship Id="rId1" Type="http://schemas.openxmlformats.org/officeDocument/2006/relationships/image" Target="../media/image14.png"/></Relationships>
</file>

<file path=ppt/slides/_rels/slide11.xml.rels><?xml version="1.0" encoding="UTF-8" standalone="yes"?>
<Relationships xmlns="http://schemas.openxmlformats.org/package/2006/relationships"><Relationship Id="rId9" Type="http://schemas.openxmlformats.org/officeDocument/2006/relationships/notesSlide" Target="../notesSlides/notesSlide11.xml"/><Relationship Id="rId8" Type="http://schemas.openxmlformats.org/officeDocument/2006/relationships/vmlDrawing" Target="../drawings/vmlDrawing1.vml"/><Relationship Id="rId7" Type="http://schemas.openxmlformats.org/officeDocument/2006/relationships/slideLayout" Target="../slideLayouts/slideLayout13.xml"/><Relationship Id="rId6" Type="http://schemas.openxmlformats.org/officeDocument/2006/relationships/tags" Target="../tags/tag172.xml"/><Relationship Id="rId5" Type="http://schemas.openxmlformats.org/officeDocument/2006/relationships/image" Target="../media/image17.png"/><Relationship Id="rId4" Type="http://schemas.openxmlformats.org/officeDocument/2006/relationships/image" Target="../media/image16.wmf"/><Relationship Id="rId3" Type="http://schemas.openxmlformats.org/officeDocument/2006/relationships/oleObject" Target="../embeddings/oleObject2.bin"/><Relationship Id="rId2" Type="http://schemas.openxmlformats.org/officeDocument/2006/relationships/image" Target="../media/image15.wmf"/><Relationship Id="rId1"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3.xml"/><Relationship Id="rId2" Type="http://schemas.openxmlformats.org/officeDocument/2006/relationships/tags" Target="../tags/tag173.xml"/><Relationship Id="rId1"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3.xml"/><Relationship Id="rId1" Type="http://schemas.openxmlformats.org/officeDocument/2006/relationships/tags" Target="../tags/tag17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3.xml"/><Relationship Id="rId1" Type="http://schemas.openxmlformats.org/officeDocument/2006/relationships/tags" Target="../tags/tag17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3.xml"/><Relationship Id="rId1" Type="http://schemas.openxmlformats.org/officeDocument/2006/relationships/tags" Target="../tags/tag176.xml"/></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vmlDrawing" Target="../drawings/vmlDrawing2.vml"/><Relationship Id="rId4" Type="http://schemas.openxmlformats.org/officeDocument/2006/relationships/slideLayout" Target="../slideLayouts/slideLayout13.xml"/><Relationship Id="rId3" Type="http://schemas.openxmlformats.org/officeDocument/2006/relationships/tags" Target="../tags/tag177.xml"/><Relationship Id="rId2" Type="http://schemas.openxmlformats.org/officeDocument/2006/relationships/image" Target="../media/image19.png"/><Relationship Id="rId1" Type="http://schemas.openxmlformats.org/officeDocument/2006/relationships/oleObject" Target="../embeddings/oleObject3.bin"/></Relationships>
</file>

<file path=ppt/slides/_rels/slide17.xml.rels><?xml version="1.0" encoding="UTF-8" standalone="yes"?>
<Relationships xmlns="http://schemas.openxmlformats.org/package/2006/relationships"><Relationship Id="rId9" Type="http://schemas.openxmlformats.org/officeDocument/2006/relationships/vmlDrawing" Target="../drawings/vmlDrawing3.vml"/><Relationship Id="rId8" Type="http://schemas.openxmlformats.org/officeDocument/2006/relationships/slideLayout" Target="../slideLayouts/slideLayout13.xml"/><Relationship Id="rId7" Type="http://schemas.openxmlformats.org/officeDocument/2006/relationships/tags" Target="../tags/tag178.xml"/><Relationship Id="rId6" Type="http://schemas.openxmlformats.org/officeDocument/2006/relationships/image" Target="../media/image23.wmf"/><Relationship Id="rId5" Type="http://schemas.openxmlformats.org/officeDocument/2006/relationships/oleObject" Target="../embeddings/oleObject5.bin"/><Relationship Id="rId4" Type="http://schemas.openxmlformats.org/officeDocument/2006/relationships/image" Target="../media/image22.wmf"/><Relationship Id="rId3" Type="http://schemas.openxmlformats.org/officeDocument/2006/relationships/oleObject" Target="../embeddings/oleObject4.bin"/><Relationship Id="rId2" Type="http://schemas.openxmlformats.org/officeDocument/2006/relationships/image" Target="../media/image21.wmf"/><Relationship Id="rId10" Type="http://schemas.openxmlformats.org/officeDocument/2006/relationships/notesSlide" Target="../notesSlides/notesSlide17.xml"/><Relationship Id="rId1"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3.xml"/><Relationship Id="rId1" Type="http://schemas.openxmlformats.org/officeDocument/2006/relationships/tags" Target="../tags/tag179.xml"/></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vmlDrawing" Target="../drawings/vmlDrawing4.vml"/><Relationship Id="rId4" Type="http://schemas.openxmlformats.org/officeDocument/2006/relationships/slideLayout" Target="../slideLayouts/slideLayout13.xml"/><Relationship Id="rId3" Type="http://schemas.openxmlformats.org/officeDocument/2006/relationships/tags" Target="../tags/tag180.xml"/><Relationship Id="rId2" Type="http://schemas.openxmlformats.org/officeDocument/2006/relationships/image" Target="../media/image24.wmf"/><Relationship Id="rId1" Type="http://schemas.openxmlformats.org/officeDocument/2006/relationships/oleObject" Target="../embeddings/oleObject6.bin"/></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3.xml"/><Relationship Id="rId3" Type="http://schemas.openxmlformats.org/officeDocument/2006/relationships/tags" Target="../tags/tag163.xml"/><Relationship Id="rId2" Type="http://schemas.openxmlformats.org/officeDocument/2006/relationships/image" Target="../media/image11.png"/><Relationship Id="rId1" Type="http://schemas.openxmlformats.org/officeDocument/2006/relationships/image" Target="../media/image10.png"/></Relationships>
</file>

<file path=ppt/slides/_rels/slide20.xml.rels><?xml version="1.0" encoding="UTF-8" standalone="yes"?>
<Relationships xmlns="http://schemas.openxmlformats.org/package/2006/relationships"><Relationship Id="rId9" Type="http://schemas.openxmlformats.org/officeDocument/2006/relationships/vmlDrawing" Target="../drawings/vmlDrawing5.vml"/><Relationship Id="rId8" Type="http://schemas.openxmlformats.org/officeDocument/2006/relationships/slideLayout" Target="../slideLayouts/slideLayout13.xml"/><Relationship Id="rId7" Type="http://schemas.openxmlformats.org/officeDocument/2006/relationships/tags" Target="../tags/tag181.xml"/><Relationship Id="rId6" Type="http://schemas.openxmlformats.org/officeDocument/2006/relationships/oleObject" Target="../embeddings/oleObject9.bin"/><Relationship Id="rId5" Type="http://schemas.openxmlformats.org/officeDocument/2006/relationships/image" Target="../media/image27.wmf"/><Relationship Id="rId4" Type="http://schemas.openxmlformats.org/officeDocument/2006/relationships/oleObject" Target="../embeddings/oleObject8.bin"/><Relationship Id="rId3" Type="http://schemas.openxmlformats.org/officeDocument/2006/relationships/image" Target="../media/image26.png"/><Relationship Id="rId2" Type="http://schemas.openxmlformats.org/officeDocument/2006/relationships/image" Target="../media/image25.wmf"/><Relationship Id="rId10" Type="http://schemas.openxmlformats.org/officeDocument/2006/relationships/notesSlide" Target="../notesSlides/notesSlide20.xml"/><Relationship Id="rId1" Type="http://schemas.openxmlformats.org/officeDocument/2006/relationships/oleObject" Target="../embeddings/oleObject7.bin"/></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3.xml"/><Relationship Id="rId1" Type="http://schemas.openxmlformats.org/officeDocument/2006/relationships/tags" Target="../tags/tag182.xml"/></Relationships>
</file>

<file path=ppt/slides/_rels/slide22.xml.rels><?xml version="1.0" encoding="UTF-8" standalone="yes"?>
<Relationships xmlns="http://schemas.openxmlformats.org/package/2006/relationships"><Relationship Id="rId9" Type="http://schemas.openxmlformats.org/officeDocument/2006/relationships/image" Target="../media/image32.wmf"/><Relationship Id="rId8" Type="http://schemas.openxmlformats.org/officeDocument/2006/relationships/oleObject" Target="../embeddings/oleObject13.bin"/><Relationship Id="rId7" Type="http://schemas.openxmlformats.org/officeDocument/2006/relationships/image" Target="../media/image31.wmf"/><Relationship Id="rId6" Type="http://schemas.openxmlformats.org/officeDocument/2006/relationships/oleObject" Target="../embeddings/oleObject12.bin"/><Relationship Id="rId5" Type="http://schemas.openxmlformats.org/officeDocument/2006/relationships/image" Target="../media/image30.wmf"/><Relationship Id="rId4" Type="http://schemas.openxmlformats.org/officeDocument/2006/relationships/oleObject" Target="../embeddings/oleObject11.bin"/><Relationship Id="rId3" Type="http://schemas.openxmlformats.org/officeDocument/2006/relationships/image" Target="../media/image29.wmf"/><Relationship Id="rId2" Type="http://schemas.openxmlformats.org/officeDocument/2006/relationships/oleObject" Target="../embeddings/oleObject10.bin"/><Relationship Id="rId19" Type="http://schemas.openxmlformats.org/officeDocument/2006/relationships/notesSlide" Target="../notesSlides/notesSlide22.xml"/><Relationship Id="rId18" Type="http://schemas.openxmlformats.org/officeDocument/2006/relationships/vmlDrawing" Target="../drawings/vmlDrawing6.vml"/><Relationship Id="rId17" Type="http://schemas.openxmlformats.org/officeDocument/2006/relationships/slideLayout" Target="../slideLayouts/slideLayout13.xml"/><Relationship Id="rId16" Type="http://schemas.openxmlformats.org/officeDocument/2006/relationships/tags" Target="../tags/tag183.xml"/><Relationship Id="rId15" Type="http://schemas.openxmlformats.org/officeDocument/2006/relationships/image" Target="../media/image35.wmf"/><Relationship Id="rId14" Type="http://schemas.openxmlformats.org/officeDocument/2006/relationships/oleObject" Target="../embeddings/oleObject16.bin"/><Relationship Id="rId13" Type="http://schemas.openxmlformats.org/officeDocument/2006/relationships/image" Target="../media/image34.wmf"/><Relationship Id="rId12" Type="http://schemas.openxmlformats.org/officeDocument/2006/relationships/oleObject" Target="../embeddings/oleObject15.bin"/><Relationship Id="rId11" Type="http://schemas.openxmlformats.org/officeDocument/2006/relationships/image" Target="../media/image33.wmf"/><Relationship Id="rId10" Type="http://schemas.openxmlformats.org/officeDocument/2006/relationships/oleObject" Target="../embeddings/oleObject14.bin"/><Relationship Id="rId1" Type="http://schemas.openxmlformats.org/officeDocument/2006/relationships/image" Target="../media/image28.png"/></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23.xml"/><Relationship Id="rId7" Type="http://schemas.openxmlformats.org/officeDocument/2006/relationships/vmlDrawing" Target="../drawings/vmlDrawing7.vml"/><Relationship Id="rId6" Type="http://schemas.openxmlformats.org/officeDocument/2006/relationships/slideLayout" Target="../slideLayouts/slideLayout13.xml"/><Relationship Id="rId5" Type="http://schemas.openxmlformats.org/officeDocument/2006/relationships/tags" Target="../tags/tag184.xml"/><Relationship Id="rId4" Type="http://schemas.openxmlformats.org/officeDocument/2006/relationships/image" Target="../media/image37.wmf"/><Relationship Id="rId3" Type="http://schemas.openxmlformats.org/officeDocument/2006/relationships/oleObject" Target="../embeddings/oleObject18.bin"/><Relationship Id="rId2" Type="http://schemas.openxmlformats.org/officeDocument/2006/relationships/image" Target="../media/image36.wmf"/><Relationship Id="rId1" Type="http://schemas.openxmlformats.org/officeDocument/2006/relationships/oleObject" Target="../embeddings/oleObject17.bin"/></Relationships>
</file>

<file path=ppt/slides/_rels/slide24.xml.rels><?xml version="1.0" encoding="UTF-8" standalone="yes"?>
<Relationships xmlns="http://schemas.openxmlformats.org/package/2006/relationships"><Relationship Id="rId9" Type="http://schemas.openxmlformats.org/officeDocument/2006/relationships/image" Target="../media/image41.wmf"/><Relationship Id="rId8" Type="http://schemas.openxmlformats.org/officeDocument/2006/relationships/oleObject" Target="../embeddings/oleObject23.bin"/><Relationship Id="rId7" Type="http://schemas.openxmlformats.org/officeDocument/2006/relationships/image" Target="../media/image40.wmf"/><Relationship Id="rId6" Type="http://schemas.openxmlformats.org/officeDocument/2006/relationships/oleObject" Target="../embeddings/oleObject22.bin"/><Relationship Id="rId5" Type="http://schemas.openxmlformats.org/officeDocument/2006/relationships/oleObject" Target="../embeddings/oleObject21.bin"/><Relationship Id="rId4" Type="http://schemas.openxmlformats.org/officeDocument/2006/relationships/image" Target="../media/image39.wmf"/><Relationship Id="rId3" Type="http://schemas.openxmlformats.org/officeDocument/2006/relationships/oleObject" Target="../embeddings/oleObject20.bin"/><Relationship Id="rId22" Type="http://schemas.openxmlformats.org/officeDocument/2006/relationships/notesSlide" Target="../notesSlides/notesSlide24.xml"/><Relationship Id="rId21" Type="http://schemas.openxmlformats.org/officeDocument/2006/relationships/vmlDrawing" Target="../drawings/vmlDrawing8.vml"/><Relationship Id="rId20" Type="http://schemas.openxmlformats.org/officeDocument/2006/relationships/slideLayout" Target="../slideLayouts/slideLayout13.xml"/><Relationship Id="rId2" Type="http://schemas.openxmlformats.org/officeDocument/2006/relationships/image" Target="../media/image38.wmf"/><Relationship Id="rId19" Type="http://schemas.openxmlformats.org/officeDocument/2006/relationships/tags" Target="../tags/tag185.xml"/><Relationship Id="rId18" Type="http://schemas.openxmlformats.org/officeDocument/2006/relationships/image" Target="../media/image46.wmf"/><Relationship Id="rId17" Type="http://schemas.openxmlformats.org/officeDocument/2006/relationships/oleObject" Target="../embeddings/oleObject27.bin"/><Relationship Id="rId16" Type="http://schemas.openxmlformats.org/officeDocument/2006/relationships/image" Target="../media/image45.wmf"/><Relationship Id="rId15" Type="http://schemas.openxmlformats.org/officeDocument/2006/relationships/oleObject" Target="../embeddings/oleObject26.bin"/><Relationship Id="rId14" Type="http://schemas.openxmlformats.org/officeDocument/2006/relationships/image" Target="../media/image44.wmf"/><Relationship Id="rId13" Type="http://schemas.openxmlformats.org/officeDocument/2006/relationships/oleObject" Target="../embeddings/oleObject25.bin"/><Relationship Id="rId12" Type="http://schemas.openxmlformats.org/officeDocument/2006/relationships/image" Target="../media/image43.png"/><Relationship Id="rId11" Type="http://schemas.openxmlformats.org/officeDocument/2006/relationships/image" Target="../media/image42.wmf"/><Relationship Id="rId10" Type="http://schemas.openxmlformats.org/officeDocument/2006/relationships/oleObject" Target="../embeddings/oleObject24.bin"/><Relationship Id="rId1" Type="http://schemas.openxmlformats.org/officeDocument/2006/relationships/oleObject" Target="../embeddings/oleObject19.bin"/></Relationships>
</file>

<file path=ppt/slides/_rels/slide25.xml.rels><?xml version="1.0" encoding="UTF-8" standalone="yes"?>
<Relationships xmlns="http://schemas.openxmlformats.org/package/2006/relationships"><Relationship Id="rId9" Type="http://schemas.openxmlformats.org/officeDocument/2006/relationships/notesSlide" Target="../notesSlides/notesSlide25.xml"/><Relationship Id="rId8" Type="http://schemas.openxmlformats.org/officeDocument/2006/relationships/vmlDrawing" Target="../drawings/vmlDrawing9.vml"/><Relationship Id="rId7" Type="http://schemas.openxmlformats.org/officeDocument/2006/relationships/slideLayout" Target="../slideLayouts/slideLayout13.xml"/><Relationship Id="rId6" Type="http://schemas.openxmlformats.org/officeDocument/2006/relationships/tags" Target="../tags/tag186.xml"/><Relationship Id="rId5" Type="http://schemas.openxmlformats.org/officeDocument/2006/relationships/image" Target="../media/image49.png"/><Relationship Id="rId4" Type="http://schemas.openxmlformats.org/officeDocument/2006/relationships/image" Target="../media/image48.wmf"/><Relationship Id="rId3" Type="http://schemas.openxmlformats.org/officeDocument/2006/relationships/oleObject" Target="../embeddings/oleObject29.bin"/><Relationship Id="rId2" Type="http://schemas.openxmlformats.org/officeDocument/2006/relationships/image" Target="../media/image47.wmf"/><Relationship Id="rId1" Type="http://schemas.openxmlformats.org/officeDocument/2006/relationships/oleObject" Target="../embeddings/oleObject28.bin"/></Relationships>
</file>

<file path=ppt/slides/_rels/slide26.xml.rels><?xml version="1.0" encoding="UTF-8" standalone="yes"?>
<Relationships xmlns="http://schemas.openxmlformats.org/package/2006/relationships"><Relationship Id="rId7" Type="http://schemas.openxmlformats.org/officeDocument/2006/relationships/notesSlide" Target="../notesSlides/notesSlide26.xml"/><Relationship Id="rId6" Type="http://schemas.openxmlformats.org/officeDocument/2006/relationships/vmlDrawing" Target="../drawings/vmlDrawing10.vml"/><Relationship Id="rId5" Type="http://schemas.openxmlformats.org/officeDocument/2006/relationships/slideLayout" Target="../slideLayouts/slideLayout13.xml"/><Relationship Id="rId4" Type="http://schemas.openxmlformats.org/officeDocument/2006/relationships/tags" Target="../tags/tag187.xml"/><Relationship Id="rId3" Type="http://schemas.openxmlformats.org/officeDocument/2006/relationships/image" Target="../media/image51.png"/><Relationship Id="rId2" Type="http://schemas.openxmlformats.org/officeDocument/2006/relationships/image" Target="../media/image50.wmf"/><Relationship Id="rId1" Type="http://schemas.openxmlformats.org/officeDocument/2006/relationships/oleObject" Target="../embeddings/oleObject30.bin"/></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3.xml"/><Relationship Id="rId2" Type="http://schemas.openxmlformats.org/officeDocument/2006/relationships/tags" Target="../tags/tag188.xml"/><Relationship Id="rId1" Type="http://schemas.openxmlformats.org/officeDocument/2006/relationships/image" Target="../media/image52.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13.xml"/><Relationship Id="rId2" Type="http://schemas.openxmlformats.org/officeDocument/2006/relationships/tags" Target="../tags/tag189.xml"/><Relationship Id="rId1" Type="http://schemas.openxmlformats.org/officeDocument/2006/relationships/image" Target="../media/image53.png"/></Relationships>
</file>

<file path=ppt/slides/_rels/slide29.xml.rels><?xml version="1.0" encoding="UTF-8" standalone="yes"?>
<Relationships xmlns="http://schemas.openxmlformats.org/package/2006/relationships"><Relationship Id="rId9" Type="http://schemas.openxmlformats.org/officeDocument/2006/relationships/vmlDrawing" Target="../drawings/vmlDrawing11.vml"/><Relationship Id="rId8" Type="http://schemas.openxmlformats.org/officeDocument/2006/relationships/slideLayout" Target="../slideLayouts/slideLayout13.xml"/><Relationship Id="rId7" Type="http://schemas.openxmlformats.org/officeDocument/2006/relationships/tags" Target="../tags/tag190.xml"/><Relationship Id="rId6" Type="http://schemas.openxmlformats.org/officeDocument/2006/relationships/image" Target="../media/image57.png"/><Relationship Id="rId5" Type="http://schemas.openxmlformats.org/officeDocument/2006/relationships/image" Target="../media/image56.wmf"/><Relationship Id="rId4" Type="http://schemas.openxmlformats.org/officeDocument/2006/relationships/oleObject" Target="../embeddings/oleObject32.bin"/><Relationship Id="rId3" Type="http://schemas.openxmlformats.org/officeDocument/2006/relationships/image" Target="../media/image55.png"/><Relationship Id="rId2" Type="http://schemas.openxmlformats.org/officeDocument/2006/relationships/image" Target="../media/image54.wmf"/><Relationship Id="rId10" Type="http://schemas.openxmlformats.org/officeDocument/2006/relationships/notesSlide" Target="../notesSlides/notesSlide29.xml"/><Relationship Id="rId1" Type="http://schemas.openxmlformats.org/officeDocument/2006/relationships/oleObject" Target="../embeddings/oleObject31.bin"/></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164.xml"/></Relationships>
</file>

<file path=ppt/slides/_rels/slide30.xml.rels><?xml version="1.0" encoding="UTF-8" standalone="yes"?>
<Relationships xmlns="http://schemas.openxmlformats.org/package/2006/relationships"><Relationship Id="rId6" Type="http://schemas.openxmlformats.org/officeDocument/2006/relationships/notesSlide" Target="../notesSlides/notesSlide30.xml"/><Relationship Id="rId5" Type="http://schemas.openxmlformats.org/officeDocument/2006/relationships/vmlDrawing" Target="../drawings/vmlDrawing12.vml"/><Relationship Id="rId4" Type="http://schemas.openxmlformats.org/officeDocument/2006/relationships/slideLayout" Target="../slideLayouts/slideLayout13.xml"/><Relationship Id="rId3" Type="http://schemas.openxmlformats.org/officeDocument/2006/relationships/tags" Target="../tags/tag191.xml"/><Relationship Id="rId2" Type="http://schemas.openxmlformats.org/officeDocument/2006/relationships/image" Target="../media/image58.wmf"/><Relationship Id="rId1" Type="http://schemas.openxmlformats.org/officeDocument/2006/relationships/oleObject" Target="../embeddings/oleObject33.bin"/></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13.xml"/><Relationship Id="rId2" Type="http://schemas.openxmlformats.org/officeDocument/2006/relationships/tags" Target="../tags/tag192.xml"/><Relationship Id="rId1" Type="http://schemas.openxmlformats.org/officeDocument/2006/relationships/image" Target="../media/image59.png"/></Relationships>
</file>

<file path=ppt/slides/_rels/slide32.xml.rels><?xml version="1.0" encoding="UTF-8" standalone="yes"?>
<Relationships xmlns="http://schemas.openxmlformats.org/package/2006/relationships"><Relationship Id="rId9" Type="http://schemas.openxmlformats.org/officeDocument/2006/relationships/vmlDrawing" Target="../drawings/vmlDrawing13.vml"/><Relationship Id="rId8" Type="http://schemas.openxmlformats.org/officeDocument/2006/relationships/slideLayout" Target="../slideLayouts/slideLayout13.xml"/><Relationship Id="rId7" Type="http://schemas.openxmlformats.org/officeDocument/2006/relationships/tags" Target="../tags/tag193.xml"/><Relationship Id="rId6" Type="http://schemas.openxmlformats.org/officeDocument/2006/relationships/oleObject" Target="../embeddings/oleObject37.bin"/><Relationship Id="rId5" Type="http://schemas.openxmlformats.org/officeDocument/2006/relationships/oleObject" Target="../embeddings/oleObject36.bin"/><Relationship Id="rId4" Type="http://schemas.openxmlformats.org/officeDocument/2006/relationships/image" Target="../media/image61.wmf"/><Relationship Id="rId3" Type="http://schemas.openxmlformats.org/officeDocument/2006/relationships/oleObject" Target="../embeddings/oleObject35.bin"/><Relationship Id="rId2" Type="http://schemas.openxmlformats.org/officeDocument/2006/relationships/image" Target="../media/image60.wmf"/><Relationship Id="rId10" Type="http://schemas.openxmlformats.org/officeDocument/2006/relationships/notesSlide" Target="../notesSlides/notesSlide32.xml"/><Relationship Id="rId1" Type="http://schemas.openxmlformats.org/officeDocument/2006/relationships/oleObject" Target="../embeddings/oleObject34.bin"/></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13.xml"/><Relationship Id="rId2" Type="http://schemas.openxmlformats.org/officeDocument/2006/relationships/tags" Target="../tags/tag194.xml"/><Relationship Id="rId1" Type="http://schemas.openxmlformats.org/officeDocument/2006/relationships/image" Target="../media/image62.png"/></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34.xml"/><Relationship Id="rId4" Type="http://schemas.openxmlformats.org/officeDocument/2006/relationships/slideLayout" Target="../slideLayouts/slideLayout13.xml"/><Relationship Id="rId3" Type="http://schemas.openxmlformats.org/officeDocument/2006/relationships/tags" Target="../tags/tag195.xml"/><Relationship Id="rId2" Type="http://schemas.openxmlformats.org/officeDocument/2006/relationships/image" Target="../media/image64.png"/><Relationship Id="rId1" Type="http://schemas.openxmlformats.org/officeDocument/2006/relationships/image" Target="../media/image63.png"/></Relationships>
</file>

<file path=ppt/slides/_rels/slide35.xml.rels><?xml version="1.0" encoding="UTF-8" standalone="yes"?>
<Relationships xmlns="http://schemas.openxmlformats.org/package/2006/relationships"><Relationship Id="rId9" Type="http://schemas.openxmlformats.org/officeDocument/2006/relationships/vmlDrawing" Target="../drawings/vmlDrawing14.vml"/><Relationship Id="rId8" Type="http://schemas.openxmlformats.org/officeDocument/2006/relationships/slideLayout" Target="../slideLayouts/slideLayout13.xml"/><Relationship Id="rId7" Type="http://schemas.openxmlformats.org/officeDocument/2006/relationships/tags" Target="../tags/tag196.xml"/><Relationship Id="rId6" Type="http://schemas.openxmlformats.org/officeDocument/2006/relationships/image" Target="../media/image67.wmf"/><Relationship Id="rId5" Type="http://schemas.openxmlformats.org/officeDocument/2006/relationships/oleObject" Target="../embeddings/oleObject40.bin"/><Relationship Id="rId4" Type="http://schemas.openxmlformats.org/officeDocument/2006/relationships/image" Target="../media/image66.wmf"/><Relationship Id="rId3" Type="http://schemas.openxmlformats.org/officeDocument/2006/relationships/oleObject" Target="../embeddings/oleObject39.bin"/><Relationship Id="rId2" Type="http://schemas.openxmlformats.org/officeDocument/2006/relationships/image" Target="../media/image65.wmf"/><Relationship Id="rId10" Type="http://schemas.openxmlformats.org/officeDocument/2006/relationships/notesSlide" Target="../notesSlides/notesSlide35.xml"/><Relationship Id="rId1" Type="http://schemas.openxmlformats.org/officeDocument/2006/relationships/oleObject" Target="../embeddings/oleObject38.bin"/></Relationships>
</file>

<file path=ppt/slides/_rels/slide36.xml.rels><?xml version="1.0" encoding="UTF-8" standalone="yes"?>
<Relationships xmlns="http://schemas.openxmlformats.org/package/2006/relationships"><Relationship Id="rId9" Type="http://schemas.openxmlformats.org/officeDocument/2006/relationships/notesSlide" Target="../notesSlides/notesSlide36.xml"/><Relationship Id="rId8" Type="http://schemas.openxmlformats.org/officeDocument/2006/relationships/vmlDrawing" Target="../drawings/vmlDrawing15.vml"/><Relationship Id="rId7" Type="http://schemas.openxmlformats.org/officeDocument/2006/relationships/slideLayout" Target="../slideLayouts/slideLayout13.xml"/><Relationship Id="rId6" Type="http://schemas.openxmlformats.org/officeDocument/2006/relationships/tags" Target="../tags/tag197.xml"/><Relationship Id="rId5" Type="http://schemas.openxmlformats.org/officeDocument/2006/relationships/image" Target="../media/image70.png"/><Relationship Id="rId4" Type="http://schemas.openxmlformats.org/officeDocument/2006/relationships/oleObject" Target="../embeddings/oleObject42.bin"/><Relationship Id="rId3" Type="http://schemas.openxmlformats.org/officeDocument/2006/relationships/image" Target="../media/image69.emf"/><Relationship Id="rId2" Type="http://schemas.openxmlformats.org/officeDocument/2006/relationships/image" Target="../media/image68.png"/><Relationship Id="rId1" Type="http://schemas.openxmlformats.org/officeDocument/2006/relationships/oleObject" Target="../embeddings/oleObject41.bin"/></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13.xml"/><Relationship Id="rId2" Type="http://schemas.openxmlformats.org/officeDocument/2006/relationships/tags" Target="../tags/tag198.xml"/><Relationship Id="rId1" Type="http://schemas.openxmlformats.org/officeDocument/2006/relationships/image" Target="../media/image71.png"/></Relationships>
</file>

<file path=ppt/slides/_rels/slide38.xml.rels><?xml version="1.0" encoding="UTF-8" standalone="yes"?>
<Relationships xmlns="http://schemas.openxmlformats.org/package/2006/relationships"><Relationship Id="rId7" Type="http://schemas.openxmlformats.org/officeDocument/2006/relationships/notesSlide" Target="../notesSlides/notesSlide38.xml"/><Relationship Id="rId6" Type="http://schemas.openxmlformats.org/officeDocument/2006/relationships/vmlDrawing" Target="../drawings/vmlDrawing16.vml"/><Relationship Id="rId5" Type="http://schemas.openxmlformats.org/officeDocument/2006/relationships/slideLayout" Target="../slideLayouts/slideLayout13.xml"/><Relationship Id="rId4" Type="http://schemas.openxmlformats.org/officeDocument/2006/relationships/tags" Target="../tags/tag199.xml"/><Relationship Id="rId3" Type="http://schemas.openxmlformats.org/officeDocument/2006/relationships/image" Target="../media/image73.png"/><Relationship Id="rId2" Type="http://schemas.openxmlformats.org/officeDocument/2006/relationships/oleObject" Target="../embeddings/oleObject43.bin"/><Relationship Id="rId1" Type="http://schemas.openxmlformats.org/officeDocument/2006/relationships/image" Target="../media/image72.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16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166.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3.xml"/><Relationship Id="rId2" Type="http://schemas.openxmlformats.org/officeDocument/2006/relationships/tags" Target="../tags/tag167.xml"/><Relationship Id="rId1"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tags" Target="../tags/tag168.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3.xml"/><Relationship Id="rId2" Type="http://schemas.openxmlformats.org/officeDocument/2006/relationships/tags" Target="../tags/tag169.xml"/><Relationship Id="rId1" Type="http://schemas.openxmlformats.org/officeDocument/2006/relationships/image" Target="../media/image13.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3.xml"/><Relationship Id="rId2" Type="http://schemas.openxmlformats.org/officeDocument/2006/relationships/tags" Target="../tags/tag170.xml"/><Relationship Id="rId1"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第十章 门电路和组合逻辑电路</a:t>
            </a:r>
            <a:endParaRPr>
              <a:sym typeface="+mn-ea"/>
            </a:endParaRPr>
          </a:p>
        </p:txBody>
      </p:sp>
      <p:sp>
        <p:nvSpPr>
          <p:cNvPr id="4" name="内容占位符 2"/>
          <p:cNvSpPr>
            <a:spLocks noGrp="1"/>
          </p:cNvSpPr>
          <p:nvPr/>
        </p:nvSpPr>
        <p:spPr>
          <a:xfrm>
            <a:off x="669925" y="1125855"/>
            <a:ext cx="11133455" cy="373507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altLang="zh-CN" sz="2000">
                <a:effectLst>
                  <a:outerShdw blurRad="38100" dist="19050" dir="2700000" algn="tl" rotWithShape="0">
                    <a:schemeClr val="dk1">
                      <a:alpha val="40000"/>
                    </a:schemeClr>
                  </a:outerShdw>
                </a:effectLst>
                <a:sym typeface="+mn-ea"/>
              </a:rPr>
              <a:t>本章知识点</a:t>
            </a:r>
            <a:endParaRPr sz="2000">
              <a:sym typeface="+mn-ea"/>
            </a:endParaRPr>
          </a:p>
          <a:p>
            <a:pPr algn="l">
              <a:buClrTx/>
              <a:buSzTx/>
            </a:pPr>
            <a:r>
              <a:rPr altLang="zh-CN" sz="1800">
                <a:sym typeface="+mn-ea"/>
              </a:rPr>
              <a:t>1.  掌握基本门电路的逻辑功能、逻辑符号、真值表和逻辑表达式；</a:t>
            </a:r>
            <a:endParaRPr altLang="zh-CN" sz="1800">
              <a:sym typeface="+mn-ea"/>
            </a:endParaRPr>
          </a:p>
          <a:p>
            <a:pPr marL="0" indent="0" algn="l">
              <a:buClrTx/>
              <a:buSzTx/>
              <a:buNone/>
            </a:pPr>
            <a:r>
              <a:rPr altLang="zh-CN" sz="1800">
                <a:sym typeface="+mn-ea"/>
              </a:rPr>
              <a:t>        了解 TTL门电路、CMOS门电路的特点。</a:t>
            </a:r>
            <a:endParaRPr altLang="zh-CN" sz="1800">
              <a:sym typeface="+mn-ea"/>
            </a:endParaRPr>
          </a:p>
          <a:p>
            <a:pPr algn="l">
              <a:buClrTx/>
              <a:buSzTx/>
            </a:pPr>
            <a:r>
              <a:rPr altLang="zh-CN" sz="1800">
                <a:sym typeface="+mn-ea"/>
              </a:rPr>
              <a:t>2.  会用逻辑代数的基本运算法则化简逻辑函数。  </a:t>
            </a:r>
            <a:endParaRPr altLang="zh-CN" sz="1800">
              <a:sym typeface="+mn-ea"/>
            </a:endParaRPr>
          </a:p>
          <a:p>
            <a:pPr algn="l">
              <a:buClrTx/>
              <a:buSzTx/>
            </a:pPr>
            <a:r>
              <a:rPr altLang="zh-CN" sz="1800">
                <a:sym typeface="+mn-ea"/>
              </a:rPr>
              <a:t>3.  会分析和设计简单的组合逻辑电路。</a:t>
            </a:r>
            <a:endParaRPr altLang="zh-CN" sz="1800">
              <a:sym typeface="+mn-ea"/>
            </a:endParaRPr>
          </a:p>
          <a:p>
            <a:pPr algn="l">
              <a:buClrTx/>
              <a:buSzTx/>
            </a:pPr>
            <a:r>
              <a:rPr altLang="zh-CN" sz="1800">
                <a:sym typeface="+mn-ea"/>
              </a:rPr>
              <a:t>4.  理解加法器、编码器、译码器等常用组合逻辑电路的工作原理和功能。</a:t>
            </a:r>
            <a:endParaRPr altLang="zh-CN" sz="1800">
              <a:sym typeface="+mn-ea"/>
            </a:endParaRPr>
          </a:p>
          <a:p>
            <a:pPr algn="l">
              <a:buClrTx/>
              <a:buSzTx/>
            </a:pPr>
            <a:r>
              <a:rPr altLang="zh-CN" sz="1800">
                <a:sym typeface="+mn-ea"/>
              </a:rPr>
              <a:t>5.  学会数字集成电路的使用方法。</a:t>
            </a:r>
            <a:endParaRPr altLang="zh-CN" sz="1800">
              <a:sym typeface="+mn-ea"/>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10.1 逻辑代数基础知识</a:t>
            </a:r>
            <a:endParaRPr>
              <a:sym typeface="+mn-ea"/>
            </a:endParaRPr>
          </a:p>
        </p:txBody>
      </p:sp>
      <p:sp>
        <p:nvSpPr>
          <p:cNvPr id="3" name="内容占位符 2"/>
          <p:cNvSpPr>
            <a:spLocks noGrp="1"/>
          </p:cNvSpPr>
          <p:nvPr>
            <p:ph idx="1"/>
          </p:nvPr>
        </p:nvSpPr>
        <p:spPr>
          <a:xfrm>
            <a:off x="669925" y="952500"/>
            <a:ext cx="10852150" cy="485775"/>
          </a:xfrm>
        </p:spPr>
        <p:txBody>
          <a:bodyPr/>
          <a:p>
            <a:r>
              <a:rPr sz="2000"/>
              <a:t>10.1</a:t>
            </a:r>
            <a:r>
              <a:rPr lang="en-US" altLang="zh-CN" sz="2000"/>
              <a:t>.3 </a:t>
            </a:r>
            <a:r>
              <a:rPr sz="2000"/>
              <a:t>基本逻辑运算</a:t>
            </a:r>
            <a:endParaRPr sz="2000"/>
          </a:p>
        </p:txBody>
      </p:sp>
      <p:pic>
        <p:nvPicPr>
          <p:cNvPr id="5" name="图片 4"/>
          <p:cNvPicPr>
            <a:picLocks noChangeAspect="1"/>
          </p:cNvPicPr>
          <p:nvPr/>
        </p:nvPicPr>
        <p:blipFill>
          <a:blip r:embed="rId1"/>
          <a:stretch>
            <a:fillRect/>
          </a:stretch>
        </p:blipFill>
        <p:spPr>
          <a:xfrm>
            <a:off x="565785" y="1924050"/>
            <a:ext cx="6019800" cy="3009900"/>
          </a:xfrm>
          <a:prstGeom prst="rect">
            <a:avLst/>
          </a:prstGeom>
        </p:spPr>
      </p:pic>
      <p:graphicFrame>
        <p:nvGraphicFramePr>
          <p:cNvPr id="6" name="表格 5"/>
          <p:cNvGraphicFramePr/>
          <p:nvPr/>
        </p:nvGraphicFramePr>
        <p:xfrm>
          <a:off x="7721600" y="1924050"/>
          <a:ext cx="3368675" cy="3364865"/>
        </p:xfrm>
        <a:graphic>
          <a:graphicData uri="http://schemas.openxmlformats.org/drawingml/2006/table">
            <a:tbl>
              <a:tblPr firstRow="1" bandRow="1">
                <a:tableStyleId>{5940675A-B579-460E-94D1-54222C63F5DA}</a:tableStyleId>
              </a:tblPr>
              <a:tblGrid>
                <a:gridCol w="878840"/>
                <a:gridCol w="1297305"/>
                <a:gridCol w="1192530"/>
              </a:tblGrid>
              <a:tr h="772160">
                <a:tc gridSpan="3">
                  <a:txBody>
                    <a:bodyPr/>
                    <a:p>
                      <a:pPr indent="0" algn="ctr">
                        <a:buNone/>
                      </a:pPr>
                      <a:r>
                        <a:rPr lang="en-US" sz="2000" b="1">
                          <a:latin typeface="宋体" panose="02010600030101010101" pitchFamily="2" charset="-122"/>
                          <a:ea typeface="宋体" panose="02010600030101010101" pitchFamily="2" charset="-122"/>
                          <a:cs typeface="宋体" panose="02010600030101010101" pitchFamily="2" charset="-122"/>
                        </a:rPr>
                        <a:t>表10-3   或逻辑真值表</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FFFFFF"/>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080000"/>
                      </a:solidFill>
                      <a:prstDash val="solid"/>
                      <a:headEnd type="none" w="med" len="med"/>
                      <a:tailEnd type="none" w="med" len="med"/>
                    </a:lnB>
                  </a:tcPr>
                </a:tc>
              </a:tr>
              <a:tr h="526415">
                <a:tc>
                  <a:txBody>
                    <a:bodyPr/>
                    <a:p>
                      <a:pPr indent="0" algn="ctr">
                        <a:buNone/>
                      </a:pPr>
                      <a:r>
                        <a:rPr lang="en-US" sz="2000" b="0" i="1">
                          <a:latin typeface="宋体" panose="02010600030101010101" pitchFamily="2" charset="-122"/>
                          <a:ea typeface="宋体" panose="02010600030101010101" pitchFamily="2" charset="-122"/>
                          <a:cs typeface="宋体" panose="02010600030101010101" pitchFamily="2" charset="-122"/>
                        </a:rPr>
                        <a:t>A</a:t>
                      </a:r>
                      <a:endParaRPr lang="en-US" altLang="en-US" sz="2000" b="0" i="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i="1">
                          <a:latin typeface="宋体" panose="02010600030101010101" pitchFamily="2" charset="-122"/>
                          <a:ea typeface="宋体" panose="02010600030101010101" pitchFamily="2" charset="-122"/>
                          <a:cs typeface="宋体" panose="02010600030101010101" pitchFamily="2" charset="-122"/>
                        </a:rPr>
                        <a:t>B</a:t>
                      </a:r>
                      <a:endParaRPr lang="en-US" altLang="en-US" sz="2000" b="0" i="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000" b="0" i="1">
                          <a:latin typeface="宋体" panose="02010600030101010101" pitchFamily="2" charset="-122"/>
                          <a:ea typeface="宋体" panose="02010600030101010101" pitchFamily="2" charset="-122"/>
                          <a:cs typeface="宋体" panose="02010600030101010101" pitchFamily="2" charset="-122"/>
                        </a:rPr>
                        <a:t>L</a:t>
                      </a:r>
                      <a:endParaRPr lang="en-US" altLang="en-US" sz="2000" b="0" i="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9585">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0</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0</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FFFFFF"/>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noFill/>
                  </a:tcPr>
                </a:tc>
                <a:tc>
                  <a:txBody>
                    <a:bodyPr/>
                    <a:p>
                      <a:pPr indent="0" algn="ctr">
                        <a:buNone/>
                      </a:pPr>
                      <a:r>
                        <a:rPr lang="en-US" altLang="en-US" sz="2000" b="0">
                          <a:latin typeface="宋体" panose="02010600030101010101" pitchFamily="2" charset="-122"/>
                          <a:ea typeface="宋体" panose="02010600030101010101" pitchFamily="2" charset="-122"/>
                          <a:cs typeface="宋体" panose="02010600030101010101" pitchFamily="2" charset="-122"/>
                        </a:rPr>
                        <a:t>0</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25780">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0</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FFFFFF"/>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25145">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0</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FFFFFF"/>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25780">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2000" b="0">
                          <a:latin typeface="宋体" panose="02010600030101010101" pitchFamily="2" charset="-122"/>
                          <a:ea typeface="宋体" panose="02010600030101010101" pitchFamily="2" charset="-122"/>
                          <a:cs typeface="宋体" panose="02010600030101010101" pitchFamily="2" charset="-122"/>
                        </a:rPr>
                        <a:t>1</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FFFFFF"/>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en-US" sz="2000" b="0">
                          <a:latin typeface="宋体" panose="02010600030101010101" pitchFamily="2" charset="-122"/>
                          <a:ea typeface="宋体" panose="02010600030101010101" pitchFamily="2" charset="-122"/>
                          <a:cs typeface="宋体" panose="02010600030101010101" pitchFamily="2" charset="-122"/>
                        </a:rPr>
                        <a:t>1</a:t>
                      </a:r>
                      <a:endParaRPr lang="en-US" altLang="en-US" sz="20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2"/>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10.1 逻辑代数基础知识</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t>10.1</a:t>
            </a:r>
            <a:r>
              <a:rPr lang="en-US" altLang="zh-CN" sz="2000"/>
              <a:t>.3 </a:t>
            </a:r>
            <a:r>
              <a:rPr sz="2000"/>
              <a:t>基本逻辑运算</a:t>
            </a:r>
            <a:endParaRPr sz="2000"/>
          </a:p>
        </p:txBody>
      </p:sp>
      <p:sp>
        <p:nvSpPr>
          <p:cNvPr id="4" name="内容占位符 2"/>
          <p:cNvSpPr>
            <a:spLocks noGrp="1"/>
          </p:cNvSpPr>
          <p:nvPr/>
        </p:nvSpPr>
        <p:spPr>
          <a:xfrm>
            <a:off x="669925" y="1438275"/>
            <a:ext cx="10984865" cy="274320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(3)逻辑非</a:t>
            </a:r>
            <a:endParaRPr sz="2000">
              <a:sym typeface="+mn-ea"/>
            </a:endParaRPr>
          </a:p>
          <a:p>
            <a:pPr marL="0" indent="0">
              <a:buNone/>
            </a:pPr>
            <a:r>
              <a:rPr sz="2000">
                <a:sym typeface="+mn-ea"/>
              </a:rPr>
              <a:t>     如图10-8所示的电路中，可看出开关</a:t>
            </a:r>
            <a:r>
              <a:rPr sz="2000" i="1">
                <a:sym typeface="+mn-ea"/>
              </a:rPr>
              <a:t>A</a:t>
            </a:r>
            <a:r>
              <a:rPr sz="2000">
                <a:sym typeface="+mn-ea"/>
              </a:rPr>
              <a:t>的状态与灯</a:t>
            </a:r>
            <a:r>
              <a:rPr sz="2000" i="1">
                <a:sym typeface="+mn-ea"/>
              </a:rPr>
              <a:t>L</a:t>
            </a:r>
            <a:r>
              <a:rPr sz="2000">
                <a:sym typeface="+mn-ea"/>
              </a:rPr>
              <a:t>的状态满足表10-4所表示的逻辑关系：开关闭合则灯灭；反之则灯亮，即在事件中结果总是和条件呈相反状态的逻辑关系，这种互相否定的因果关系称为逻辑非，可用下式表示</a:t>
            </a:r>
            <a:endParaRPr sz="2000">
              <a:sym typeface="+mn-ea"/>
            </a:endParaRPr>
          </a:p>
          <a:p>
            <a:pPr marL="0" indent="0">
              <a:buNone/>
            </a:pPr>
            <a:r>
              <a:rPr sz="2000">
                <a:sym typeface="+mn-ea"/>
              </a:rPr>
              <a:t>     式中变量的上方“—”号表示非。   是</a:t>
            </a:r>
            <a:r>
              <a:rPr sz="2000" i="1">
                <a:sym typeface="+mn-ea"/>
              </a:rPr>
              <a:t>A</a:t>
            </a:r>
            <a:r>
              <a:rPr sz="2000">
                <a:sym typeface="+mn-ea"/>
              </a:rPr>
              <a:t>的反变量，读作</a:t>
            </a:r>
            <a:r>
              <a:rPr sz="2000" i="1">
                <a:sym typeface="+mn-ea"/>
              </a:rPr>
              <a:t>A</a:t>
            </a:r>
            <a:r>
              <a:rPr sz="2000">
                <a:sym typeface="+mn-ea"/>
              </a:rPr>
              <a:t>非。实现非运算的电路称为非门。</a:t>
            </a:r>
            <a:endParaRPr lang="en-US" altLang="zh-CN" sz="2000">
              <a:sym typeface="+mn-ea"/>
            </a:endParaRPr>
          </a:p>
        </p:txBody>
      </p:sp>
      <p:graphicFrame>
        <p:nvGraphicFramePr>
          <p:cNvPr id="5" name="对象 -2147482523"/>
          <p:cNvGraphicFramePr>
            <a:graphicFrameLocks noChangeAspect="1"/>
          </p:cNvGraphicFramePr>
          <p:nvPr/>
        </p:nvGraphicFramePr>
        <p:xfrm>
          <a:off x="7158355" y="2750820"/>
          <a:ext cx="795020" cy="410210"/>
        </p:xfrm>
        <a:graphic>
          <a:graphicData uri="http://schemas.openxmlformats.org/presentationml/2006/ole">
            <mc:AlternateContent xmlns:mc="http://schemas.openxmlformats.org/markup-compatibility/2006">
              <mc:Choice xmlns:v="urn:schemas-microsoft-com:vml" Requires="v">
                <p:oleObj spid="_x0000_s3076" name="" r:id="rId1" imgW="393065" imgH="203200" progId="Equation.DSMT4">
                  <p:embed/>
                </p:oleObj>
              </mc:Choice>
              <mc:Fallback>
                <p:oleObj name="" r:id="rId1" imgW="393065" imgH="203200" progId="Equation.DSMT4">
                  <p:embed/>
                  <p:pic>
                    <p:nvPicPr>
                      <p:cNvPr id="0" name="图片 3075"/>
                      <p:cNvPicPr/>
                      <p:nvPr/>
                    </p:nvPicPr>
                    <p:blipFill>
                      <a:blip r:embed="rId2"/>
                      <a:stretch>
                        <a:fillRect/>
                      </a:stretch>
                    </p:blipFill>
                    <p:spPr>
                      <a:xfrm>
                        <a:off x="7158355" y="2750820"/>
                        <a:ext cx="795020" cy="410210"/>
                      </a:xfrm>
                      <a:prstGeom prst="rect">
                        <a:avLst/>
                      </a:prstGeom>
                      <a:noFill/>
                      <a:ln w="38100">
                        <a:noFill/>
                        <a:miter/>
                      </a:ln>
                    </p:spPr>
                  </p:pic>
                </p:oleObj>
              </mc:Fallback>
            </mc:AlternateContent>
          </a:graphicData>
        </a:graphic>
      </p:graphicFrame>
      <p:graphicFrame>
        <p:nvGraphicFramePr>
          <p:cNvPr id="6" name="对象 -2147482617"/>
          <p:cNvGraphicFramePr>
            <a:graphicFrameLocks noChangeAspect="1"/>
          </p:cNvGraphicFramePr>
          <p:nvPr/>
        </p:nvGraphicFramePr>
        <p:xfrm>
          <a:off x="5160645" y="3248660"/>
          <a:ext cx="314325" cy="419735"/>
        </p:xfrm>
        <a:graphic>
          <a:graphicData uri="http://schemas.openxmlformats.org/presentationml/2006/ole">
            <mc:AlternateContent xmlns:mc="http://schemas.openxmlformats.org/markup-compatibility/2006">
              <mc:Choice xmlns:v="urn:schemas-microsoft-com:vml" Requires="v">
                <p:oleObj spid="_x0000_s7" name="" r:id="rId3" imgW="152400" imgH="203200" progId="Equation.DSMT4">
                  <p:embed/>
                </p:oleObj>
              </mc:Choice>
              <mc:Fallback>
                <p:oleObj name="" r:id="rId3" imgW="152400" imgH="203200" progId="Equation.DSMT4">
                  <p:embed/>
                  <p:pic>
                    <p:nvPicPr>
                      <p:cNvPr id="0" name="图片 5"/>
                      <p:cNvPicPr/>
                      <p:nvPr/>
                    </p:nvPicPr>
                    <p:blipFill>
                      <a:blip r:embed="rId4"/>
                      <a:stretch>
                        <a:fillRect/>
                      </a:stretch>
                    </p:blipFill>
                    <p:spPr>
                      <a:xfrm>
                        <a:off x="5160645" y="3248660"/>
                        <a:ext cx="314325" cy="419735"/>
                      </a:xfrm>
                      <a:prstGeom prst="rect">
                        <a:avLst/>
                      </a:prstGeom>
                      <a:noFill/>
                      <a:ln w="38100">
                        <a:noFill/>
                        <a:miter/>
                      </a:ln>
                    </p:spPr>
                  </p:pic>
                </p:oleObj>
              </mc:Fallback>
            </mc:AlternateContent>
          </a:graphicData>
        </a:graphic>
      </p:graphicFrame>
      <p:pic>
        <p:nvPicPr>
          <p:cNvPr id="8" name="图片 7"/>
          <p:cNvPicPr>
            <a:picLocks noChangeAspect="1"/>
          </p:cNvPicPr>
          <p:nvPr/>
        </p:nvPicPr>
        <p:blipFill>
          <a:blip r:embed="rId5"/>
          <a:stretch>
            <a:fillRect/>
          </a:stretch>
        </p:blipFill>
        <p:spPr>
          <a:xfrm>
            <a:off x="3383280" y="4181475"/>
            <a:ext cx="4418965" cy="2129790"/>
          </a:xfrm>
          <a:prstGeom prst="rect">
            <a:avLst/>
          </a:prstGeom>
        </p:spPr>
      </p:pic>
    </p:spTree>
    <p:custDataLst>
      <p:tags r:id="rId6"/>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10.1 逻辑代数基础知识</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t>10.1.4 逻辑代数的基本公式、定律及其规则</a:t>
            </a:r>
            <a:endParaRPr sz="2000"/>
          </a:p>
        </p:txBody>
      </p:sp>
      <p:sp>
        <p:nvSpPr>
          <p:cNvPr id="4" name="内容占位符 2"/>
          <p:cNvSpPr>
            <a:spLocks noGrp="1"/>
          </p:cNvSpPr>
          <p:nvPr/>
        </p:nvSpPr>
        <p:spPr>
          <a:xfrm>
            <a:off x="669925" y="1438275"/>
            <a:ext cx="10984865" cy="286512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1．逻辑代数的基本运算公式</a:t>
            </a:r>
            <a:endParaRPr sz="2000">
              <a:sym typeface="+mn-ea"/>
            </a:endParaRPr>
          </a:p>
          <a:p>
            <a:pPr marL="0" indent="0">
              <a:buNone/>
            </a:pPr>
            <a:r>
              <a:rPr sz="2000">
                <a:sym typeface="+mn-ea"/>
              </a:rPr>
              <a:t>     逻辑代数的基本公式是一些不需要证明的、可以直观看出的恒等式。它们是逻辑代数的基础，利用这些基本公式可以化简逻辑函数，还可以用来推证一些逻辑代数的基本定律。</a:t>
            </a:r>
            <a:endParaRPr sz="2000">
              <a:sym typeface="+mn-ea"/>
            </a:endParaRPr>
          </a:p>
          <a:p>
            <a:pPr marL="0" indent="0">
              <a:buNone/>
            </a:pPr>
            <a:r>
              <a:rPr sz="2000">
                <a:sym typeface="+mn-ea"/>
              </a:rPr>
              <a:t>     2．逻辑代数的基本定律</a:t>
            </a:r>
            <a:endParaRPr sz="2000">
              <a:sym typeface="+mn-ea"/>
            </a:endParaRPr>
          </a:p>
          <a:p>
            <a:pPr marL="0" indent="0">
              <a:buNone/>
            </a:pPr>
            <a:r>
              <a:rPr sz="2000">
                <a:sym typeface="+mn-ea"/>
              </a:rPr>
              <a:t>      逻辑代数的基本定律是分析、设计逻辑电路，化简和变换逻辑函数式的重要工具。表10-7所列是一些常用的逻辑代数的基本定律。</a:t>
            </a:r>
            <a:endParaRPr sz="2000">
              <a:sym typeface="+mn-ea"/>
            </a:endParaRPr>
          </a:p>
        </p:txBody>
      </p:sp>
      <p:pic>
        <p:nvPicPr>
          <p:cNvPr id="10" name="图片 9"/>
          <p:cNvPicPr>
            <a:picLocks noChangeAspect="1"/>
          </p:cNvPicPr>
          <p:nvPr/>
        </p:nvPicPr>
        <p:blipFill>
          <a:blip r:embed="rId1"/>
          <a:stretch>
            <a:fillRect/>
          </a:stretch>
        </p:blipFill>
        <p:spPr>
          <a:xfrm>
            <a:off x="5053330" y="4181475"/>
            <a:ext cx="5057775" cy="2417445"/>
          </a:xfrm>
          <a:prstGeom prst="rect">
            <a:avLst/>
          </a:prstGeom>
        </p:spPr>
      </p:pic>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10.1 逻辑代数基础知识</a:t>
            </a:r>
            <a:endParaRPr>
              <a:sym typeface="+mn-ea"/>
            </a:endParaRPr>
          </a:p>
        </p:txBody>
      </p:sp>
      <p:sp>
        <p:nvSpPr>
          <p:cNvPr id="3" name="内容占位符 2"/>
          <p:cNvSpPr>
            <a:spLocks noGrp="1"/>
          </p:cNvSpPr>
          <p:nvPr>
            <p:ph idx="1"/>
          </p:nvPr>
        </p:nvSpPr>
        <p:spPr>
          <a:xfrm>
            <a:off x="669925" y="857250"/>
            <a:ext cx="10852150" cy="485775"/>
          </a:xfrm>
        </p:spPr>
        <p:txBody>
          <a:bodyPr/>
          <a:p>
            <a:pPr marL="0" indent="0">
              <a:buNone/>
            </a:pPr>
            <a:r>
              <a:rPr sz="2000"/>
              <a:t>10.1.4 逻辑代数的基本公式、定律及其规则</a:t>
            </a:r>
            <a:endParaRPr sz="2000"/>
          </a:p>
        </p:txBody>
      </p:sp>
      <p:sp>
        <p:nvSpPr>
          <p:cNvPr id="4" name="内容占位符 2"/>
          <p:cNvSpPr>
            <a:spLocks noGrp="1"/>
          </p:cNvSpPr>
          <p:nvPr/>
        </p:nvSpPr>
        <p:spPr>
          <a:xfrm>
            <a:off x="603885" y="1220470"/>
            <a:ext cx="10984865" cy="555371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3．逻辑代数的重要规则（定理）</a:t>
            </a:r>
            <a:endParaRPr sz="2000">
              <a:sym typeface="+mn-ea"/>
            </a:endParaRPr>
          </a:p>
          <a:p>
            <a:pPr marL="0" indent="0">
              <a:buNone/>
            </a:pPr>
            <a:r>
              <a:rPr sz="1800">
                <a:sym typeface="+mn-ea"/>
              </a:rPr>
              <a:t>     （1）代入规则（定理）</a:t>
            </a:r>
            <a:endParaRPr sz="1800">
              <a:sym typeface="+mn-ea"/>
            </a:endParaRPr>
          </a:p>
          <a:p>
            <a:pPr marL="0" indent="0">
              <a:buNone/>
            </a:pPr>
            <a:r>
              <a:rPr sz="1800">
                <a:sym typeface="+mn-ea"/>
              </a:rPr>
              <a:t>      在任何一个逻辑等式中，如果将等式两边的某一变量都用另一个变量或逻辑函数代替，该等式依然成立。</a:t>
            </a:r>
            <a:endParaRPr sz="1800">
              <a:sym typeface="+mn-ea"/>
            </a:endParaRPr>
          </a:p>
          <a:p>
            <a:pPr marL="0" indent="0">
              <a:buNone/>
            </a:pPr>
            <a:r>
              <a:rPr sz="1800">
                <a:sym typeface="+mn-ea"/>
              </a:rPr>
              <a:t>   （2）反演规则（定理）</a:t>
            </a:r>
            <a:endParaRPr sz="1800">
              <a:sym typeface="+mn-ea"/>
            </a:endParaRPr>
          </a:p>
          <a:p>
            <a:pPr marL="0" indent="0">
              <a:buNone/>
            </a:pPr>
            <a:r>
              <a:rPr sz="1800">
                <a:sym typeface="+mn-ea"/>
              </a:rPr>
              <a:t>      求一个逻辑函数</a:t>
            </a:r>
            <a:r>
              <a:rPr sz="1800" i="1">
                <a:sym typeface="+mn-ea"/>
              </a:rPr>
              <a:t>L</a:t>
            </a:r>
            <a:r>
              <a:rPr sz="1800">
                <a:sym typeface="+mn-ea"/>
              </a:rPr>
              <a:t>的反函数时，只要将函数中所有“·”换成“+”，“+”换成“·”；“0”换成“1”，“1”变成“0”；原变量换成反变量，反变量换成原变量；则得到的逻辑函数式就是逻辑函数</a:t>
            </a:r>
            <a:r>
              <a:rPr sz="1800" i="1">
                <a:sym typeface="+mn-ea"/>
              </a:rPr>
              <a:t>L</a:t>
            </a:r>
            <a:r>
              <a:rPr sz="1800">
                <a:sym typeface="+mn-ea"/>
              </a:rPr>
              <a:t>的反函数。</a:t>
            </a:r>
            <a:endParaRPr sz="1800">
              <a:sym typeface="+mn-ea"/>
            </a:endParaRPr>
          </a:p>
          <a:p>
            <a:pPr marL="0" indent="0">
              <a:buNone/>
            </a:pPr>
            <a:r>
              <a:rPr sz="1800">
                <a:sym typeface="+mn-ea"/>
              </a:rPr>
              <a:t>    （3）对偶规则（定理）</a:t>
            </a:r>
            <a:endParaRPr sz="1800">
              <a:sym typeface="+mn-ea"/>
            </a:endParaRPr>
          </a:p>
          <a:p>
            <a:pPr marL="0" indent="0">
              <a:buNone/>
            </a:pPr>
            <a:r>
              <a:rPr sz="1800">
                <a:sym typeface="+mn-ea"/>
              </a:rPr>
              <a:t>       </a:t>
            </a:r>
            <a:r>
              <a:rPr sz="1800" i="1">
                <a:sym typeface="+mn-ea"/>
              </a:rPr>
              <a:t>L</a:t>
            </a:r>
            <a:r>
              <a:rPr sz="1800">
                <a:sym typeface="+mn-ea"/>
              </a:rPr>
              <a:t>是一个逻辑表达式，如果将</a:t>
            </a:r>
            <a:r>
              <a:rPr sz="1800" i="1">
                <a:sym typeface="+mn-ea"/>
              </a:rPr>
              <a:t>L</a:t>
            </a:r>
            <a:r>
              <a:rPr sz="1800">
                <a:sym typeface="+mn-ea"/>
              </a:rPr>
              <a:t>中的“·”换成“+”，“+”换成“·”；“0”换成“1”，“1”换成“0”，得到新的逻辑函数式</a:t>
            </a:r>
            <a:r>
              <a:rPr sz="1800" i="1">
                <a:sym typeface="+mn-ea"/>
              </a:rPr>
              <a:t>L</a:t>
            </a:r>
            <a:r>
              <a:rPr sz="1800">
                <a:sym typeface="+mn-ea"/>
              </a:rPr>
              <a:t>′，称</a:t>
            </a:r>
            <a:r>
              <a:rPr sz="1800" i="1">
                <a:sym typeface="+mn-ea"/>
              </a:rPr>
              <a:t>L</a:t>
            </a:r>
            <a:r>
              <a:rPr sz="1800">
                <a:sym typeface="+mn-ea"/>
              </a:rPr>
              <a:t>′为原函数</a:t>
            </a:r>
            <a:r>
              <a:rPr sz="1800" i="1">
                <a:sym typeface="+mn-ea"/>
              </a:rPr>
              <a:t>L</a:t>
            </a:r>
            <a:r>
              <a:rPr sz="1800">
                <a:sym typeface="+mn-ea"/>
              </a:rPr>
              <a:t>的对偶函数。</a:t>
            </a:r>
            <a:endParaRPr sz="1800">
              <a:sym typeface="+mn-ea"/>
            </a:endParaRPr>
          </a:p>
          <a:p>
            <a:pPr marL="0" indent="0">
              <a:buNone/>
            </a:pPr>
            <a:r>
              <a:rPr sz="1800">
                <a:sym typeface="+mn-ea"/>
              </a:rPr>
              <a:t>      在运用对偶规则应注意：求对偶式与求反演式不同，对偶变换时，内外</a:t>
            </a:r>
            <a:r>
              <a:rPr lang="en-US" altLang="zh-CN" sz="1800">
                <a:sym typeface="+mn-ea"/>
              </a:rPr>
              <a:t>“</a:t>
            </a:r>
            <a:r>
              <a:rPr sz="1800">
                <a:sym typeface="+mn-ea"/>
              </a:rPr>
              <a:t>非</a:t>
            </a:r>
            <a:r>
              <a:rPr lang="en-US" altLang="zh-CN" sz="1800">
                <a:sym typeface="+mn-ea"/>
              </a:rPr>
              <a:t>”</a:t>
            </a:r>
            <a:r>
              <a:rPr sz="1800">
                <a:sym typeface="+mn-ea"/>
              </a:rPr>
              <a:t>号一律不动；要保持变换前后运算次序不变。</a:t>
            </a:r>
            <a:endParaRPr sz="1800">
              <a:sym typeface="+mn-ea"/>
            </a:endParaRP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10.1 逻辑代数基础知识</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t>10.1.5逻辑函数及其表示方法</a:t>
            </a:r>
            <a:endParaRPr sz="2000"/>
          </a:p>
        </p:txBody>
      </p:sp>
      <p:sp>
        <p:nvSpPr>
          <p:cNvPr id="4" name="内容占位符 2"/>
          <p:cNvSpPr>
            <a:spLocks noGrp="1"/>
          </p:cNvSpPr>
          <p:nvPr/>
        </p:nvSpPr>
        <p:spPr>
          <a:xfrm>
            <a:off x="669925" y="1663700"/>
            <a:ext cx="10984865" cy="353060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1．逻辑函数的建立</a:t>
            </a:r>
            <a:endParaRPr sz="2000">
              <a:sym typeface="+mn-ea"/>
            </a:endParaRPr>
          </a:p>
          <a:p>
            <a:pPr marL="0" indent="0">
              <a:buNone/>
            </a:pPr>
            <a:r>
              <a:rPr sz="2000">
                <a:sym typeface="+mn-ea"/>
              </a:rPr>
              <a:t>      一般地说，若输入逻辑变量</a:t>
            </a:r>
            <a:r>
              <a:rPr sz="2000" i="1">
                <a:sym typeface="+mn-ea"/>
              </a:rPr>
              <a:t>A</a:t>
            </a:r>
            <a:r>
              <a:rPr sz="2000">
                <a:sym typeface="+mn-ea"/>
              </a:rPr>
              <a:t>、</a:t>
            </a:r>
            <a:r>
              <a:rPr sz="2000" i="1">
                <a:sym typeface="+mn-ea"/>
              </a:rPr>
              <a:t>B</a:t>
            </a:r>
            <a:r>
              <a:rPr sz="2000">
                <a:sym typeface="+mn-ea"/>
              </a:rPr>
              <a:t>、</a:t>
            </a:r>
            <a:r>
              <a:rPr sz="2000" i="1">
                <a:sym typeface="+mn-ea"/>
              </a:rPr>
              <a:t>C</a:t>
            </a:r>
            <a:r>
              <a:rPr sz="2000">
                <a:sym typeface="+mn-ea"/>
              </a:rPr>
              <a:t>…的取值确定以后，输出逻辑变量</a:t>
            </a:r>
            <a:r>
              <a:rPr sz="2000" i="1">
                <a:sym typeface="+mn-ea"/>
              </a:rPr>
              <a:t>L</a:t>
            </a:r>
            <a:r>
              <a:rPr sz="2000">
                <a:sym typeface="+mn-ea"/>
              </a:rPr>
              <a:t>的值也唯一地确定了，就称</a:t>
            </a:r>
            <a:r>
              <a:rPr sz="2000" i="1">
                <a:sym typeface="+mn-ea"/>
              </a:rPr>
              <a:t>L</a:t>
            </a:r>
            <a:r>
              <a:rPr sz="2000">
                <a:sym typeface="+mn-ea"/>
              </a:rPr>
              <a:t>是</a:t>
            </a:r>
            <a:r>
              <a:rPr sz="2000" i="1">
                <a:sym typeface="+mn-ea"/>
              </a:rPr>
              <a:t>A</a:t>
            </a:r>
            <a:r>
              <a:rPr sz="2000">
                <a:sym typeface="+mn-ea"/>
              </a:rPr>
              <a:t>、</a:t>
            </a:r>
            <a:r>
              <a:rPr sz="2000" i="1">
                <a:sym typeface="+mn-ea"/>
              </a:rPr>
              <a:t>B</a:t>
            </a:r>
            <a:r>
              <a:rPr sz="2000">
                <a:sym typeface="+mn-ea"/>
              </a:rPr>
              <a:t>、</a:t>
            </a:r>
            <a:r>
              <a:rPr sz="2000" i="1">
                <a:sym typeface="+mn-ea"/>
              </a:rPr>
              <a:t>C</a:t>
            </a:r>
            <a:r>
              <a:rPr sz="2000">
                <a:sym typeface="+mn-ea"/>
              </a:rPr>
              <a:t>的逻辑函数，写作： </a:t>
            </a:r>
            <a:r>
              <a:rPr sz="2000" i="1">
                <a:sym typeface="+mn-ea"/>
              </a:rPr>
              <a:t>L</a:t>
            </a:r>
            <a:r>
              <a:rPr sz="2000">
                <a:sym typeface="+mn-ea"/>
              </a:rPr>
              <a:t>=f（</a:t>
            </a:r>
            <a:r>
              <a:rPr sz="2000" i="1">
                <a:sym typeface="+mn-ea"/>
              </a:rPr>
              <a:t>A</a:t>
            </a:r>
            <a:r>
              <a:rPr sz="2000">
                <a:sym typeface="+mn-ea"/>
              </a:rPr>
              <a:t>，</a:t>
            </a:r>
            <a:r>
              <a:rPr sz="2000" i="1">
                <a:sym typeface="+mn-ea"/>
              </a:rPr>
              <a:t>B</a:t>
            </a:r>
            <a:r>
              <a:rPr sz="2000">
                <a:sym typeface="+mn-ea"/>
              </a:rPr>
              <a:t>，</a:t>
            </a:r>
            <a:r>
              <a:rPr sz="2000" i="1">
                <a:sym typeface="+mn-ea"/>
              </a:rPr>
              <a:t>C</a:t>
            </a:r>
            <a:r>
              <a:rPr sz="2000">
                <a:sym typeface="+mn-ea"/>
              </a:rPr>
              <a:t>…）</a:t>
            </a:r>
            <a:endParaRPr sz="2000">
              <a:sym typeface="+mn-ea"/>
            </a:endParaRPr>
          </a:p>
          <a:p>
            <a:pPr marL="0" indent="0">
              <a:buNone/>
            </a:pPr>
            <a:r>
              <a:rPr sz="2000">
                <a:sym typeface="+mn-ea"/>
              </a:rPr>
              <a:t>     逻辑函数与普通代数中的函数相比较，有两个突出的特点：</a:t>
            </a:r>
            <a:endParaRPr sz="2000">
              <a:sym typeface="+mn-ea"/>
            </a:endParaRPr>
          </a:p>
          <a:p>
            <a:pPr marL="0" indent="0">
              <a:buNone/>
            </a:pPr>
            <a:r>
              <a:rPr sz="2000">
                <a:sym typeface="+mn-ea"/>
              </a:rPr>
              <a:t>    （1）逻辑变量和逻辑函数只能取两个值0和1。</a:t>
            </a:r>
            <a:endParaRPr sz="2000">
              <a:sym typeface="+mn-ea"/>
            </a:endParaRPr>
          </a:p>
          <a:p>
            <a:pPr marL="0" indent="0">
              <a:buNone/>
            </a:pPr>
            <a:r>
              <a:rPr sz="2000">
                <a:sym typeface="+mn-ea"/>
              </a:rPr>
              <a:t>    （2）函数和变量之间的关系是由“与”、“或”、“非”三种基本运算决定的。</a:t>
            </a:r>
            <a:endParaRPr sz="2000">
              <a:sym typeface="+mn-ea"/>
            </a:endParaRP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10.1 逻辑代数基础知识</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t>10.1.5逻辑函数及其表示方法</a:t>
            </a:r>
            <a:endParaRPr sz="2000"/>
          </a:p>
        </p:txBody>
      </p:sp>
      <p:sp>
        <p:nvSpPr>
          <p:cNvPr id="4" name="内容占位符 2"/>
          <p:cNvSpPr>
            <a:spLocks noGrp="1"/>
          </p:cNvSpPr>
          <p:nvPr/>
        </p:nvSpPr>
        <p:spPr>
          <a:xfrm>
            <a:off x="669925" y="1548765"/>
            <a:ext cx="10984865" cy="376110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2．逻辑函数的表示方法</a:t>
            </a:r>
            <a:endParaRPr sz="2000">
              <a:sym typeface="+mn-ea"/>
            </a:endParaRPr>
          </a:p>
          <a:p>
            <a:pPr marL="0" indent="0">
              <a:buNone/>
            </a:pPr>
            <a:r>
              <a:rPr sz="2000">
                <a:sym typeface="+mn-ea"/>
              </a:rPr>
              <a:t>     逻辑函数的表示方法主要有三种，它们是真值表、函数表达式和逻辑图。</a:t>
            </a:r>
            <a:endParaRPr sz="2000">
              <a:sym typeface="+mn-ea"/>
            </a:endParaRPr>
          </a:p>
          <a:p>
            <a:pPr marL="0" indent="0">
              <a:buNone/>
            </a:pPr>
            <a:r>
              <a:rPr sz="2000">
                <a:sym typeface="+mn-ea"/>
              </a:rPr>
              <a:t>   （1）真值表表示法</a:t>
            </a:r>
            <a:endParaRPr sz="2000">
              <a:sym typeface="+mn-ea"/>
            </a:endParaRPr>
          </a:p>
          <a:p>
            <a:pPr marL="0" indent="0">
              <a:buNone/>
            </a:pPr>
            <a:r>
              <a:rPr sz="2000">
                <a:sym typeface="+mn-ea"/>
              </a:rPr>
              <a:t>    将输入逻辑变量的各种可能取值和相应的函数值排列在一起而组成的表格。</a:t>
            </a:r>
            <a:endParaRPr sz="2000">
              <a:sym typeface="+mn-ea"/>
            </a:endParaRPr>
          </a:p>
          <a:p>
            <a:pPr marL="0" indent="0">
              <a:buNone/>
            </a:pPr>
            <a:r>
              <a:rPr sz="2000">
                <a:sym typeface="+mn-ea"/>
              </a:rPr>
              <a:t>   （2）函数表示法</a:t>
            </a:r>
            <a:endParaRPr sz="2000">
              <a:sym typeface="+mn-ea"/>
            </a:endParaRPr>
          </a:p>
          <a:p>
            <a:pPr marL="0" indent="0">
              <a:buNone/>
            </a:pPr>
            <a:r>
              <a:rPr sz="2000">
                <a:sym typeface="+mn-ea"/>
              </a:rPr>
              <a:t>     函数表示法是由逻辑变量和“与”、“或”、“非”三种运算符所构成的表达式。</a:t>
            </a:r>
            <a:endParaRPr sz="2000">
              <a:sym typeface="+mn-ea"/>
            </a:endParaRPr>
          </a:p>
          <a:p>
            <a:pPr marL="0" indent="0">
              <a:buNone/>
            </a:pPr>
            <a:r>
              <a:rPr sz="2000">
                <a:sym typeface="+mn-ea"/>
              </a:rPr>
              <a:t>    1）由真值表写出表达式</a:t>
            </a:r>
            <a:endParaRPr sz="2000">
              <a:sym typeface="+mn-ea"/>
            </a:endParaRP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10.1 逻辑代数基础知识</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t>10.1.5逻辑函数及其表示方法</a:t>
            </a:r>
            <a:endParaRPr sz="2000"/>
          </a:p>
        </p:txBody>
      </p:sp>
      <p:sp>
        <p:nvSpPr>
          <p:cNvPr id="4" name="内容占位符 2"/>
          <p:cNvSpPr>
            <a:spLocks noGrp="1"/>
          </p:cNvSpPr>
          <p:nvPr/>
        </p:nvSpPr>
        <p:spPr>
          <a:xfrm>
            <a:off x="669925" y="1438275"/>
            <a:ext cx="10984865" cy="510603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2）逻辑表达式的基本类型</a:t>
            </a:r>
            <a:endParaRPr sz="2000">
              <a:sym typeface="+mn-ea"/>
            </a:endParaRPr>
          </a:p>
          <a:p>
            <a:pPr marL="0" indent="0">
              <a:buNone/>
            </a:pPr>
            <a:r>
              <a:rPr sz="2000">
                <a:sym typeface="+mn-ea"/>
              </a:rPr>
              <a:t>    逻辑函数的真值表是唯一的，而表达式是多种多样的，常用的典型表达式有：与—或式、或—与式、与非—与非式、或非—或非式和与—或—非式。例如：</a:t>
            </a:r>
            <a:endParaRPr sz="2000">
              <a:sym typeface="+mn-ea"/>
            </a:endParaRPr>
          </a:p>
          <a:p>
            <a:endParaRPr sz="2000">
              <a:sym typeface="+mn-ea"/>
            </a:endParaRPr>
          </a:p>
          <a:p>
            <a:endParaRPr sz="2000">
              <a:sym typeface="+mn-ea"/>
            </a:endParaRPr>
          </a:p>
          <a:p>
            <a:endParaRPr sz="2000">
              <a:sym typeface="+mn-ea"/>
            </a:endParaRPr>
          </a:p>
          <a:p>
            <a:pPr marL="0" indent="0">
              <a:buNone/>
            </a:pPr>
            <a:r>
              <a:rPr sz="2000">
                <a:sym typeface="+mn-ea"/>
              </a:rPr>
              <a:t>  （3）逻辑图表示法</a:t>
            </a:r>
            <a:endParaRPr sz="2000">
              <a:sym typeface="+mn-ea"/>
            </a:endParaRPr>
          </a:p>
          <a:p>
            <a:pPr marL="0" indent="0">
              <a:buNone/>
            </a:pPr>
            <a:r>
              <a:rPr sz="2000">
                <a:sym typeface="+mn-ea"/>
              </a:rPr>
              <a:t>    逻辑图是由逻辑符号及它们之间的连线而构成的图形。</a:t>
            </a:r>
            <a:endParaRPr sz="2000">
              <a:sym typeface="+mn-ea"/>
            </a:endParaRPr>
          </a:p>
          <a:p>
            <a:pPr marL="0" indent="0">
              <a:buNone/>
            </a:pPr>
            <a:r>
              <a:rPr sz="2000">
                <a:sym typeface="+mn-ea"/>
              </a:rPr>
              <a:t>    ①由函数表达式可以画出其相应的逻辑图。</a:t>
            </a:r>
            <a:endParaRPr sz="2000">
              <a:sym typeface="+mn-ea"/>
            </a:endParaRPr>
          </a:p>
          <a:p>
            <a:pPr marL="0" indent="0">
              <a:buNone/>
            </a:pPr>
            <a:r>
              <a:rPr sz="2000">
                <a:sym typeface="+mn-ea"/>
              </a:rPr>
              <a:t>    ②由逻辑图也可以写出其相应的函数表达式。</a:t>
            </a:r>
            <a:endParaRPr sz="2000">
              <a:sym typeface="+mn-ea"/>
            </a:endParaRPr>
          </a:p>
        </p:txBody>
      </p:sp>
      <p:graphicFrame>
        <p:nvGraphicFramePr>
          <p:cNvPr id="5" name="对象 -2147482580"/>
          <p:cNvGraphicFramePr>
            <a:graphicFrameLocks noChangeAspect="1"/>
          </p:cNvGraphicFramePr>
          <p:nvPr/>
        </p:nvGraphicFramePr>
        <p:xfrm>
          <a:off x="3911600" y="2796540"/>
          <a:ext cx="4598035" cy="2153920"/>
        </p:xfrm>
        <a:graphic>
          <a:graphicData uri="http://schemas.openxmlformats.org/presentationml/2006/ole">
            <mc:AlternateContent xmlns:mc="http://schemas.openxmlformats.org/markup-compatibility/2006">
              <mc:Choice xmlns:v="urn:schemas-microsoft-com:vml" Requires="v">
                <p:oleObj spid="_x0000_s3076" name="" r:id="rId1" imgW="2705100" imgH="1266825" progId="PBrush">
                  <p:embed/>
                </p:oleObj>
              </mc:Choice>
              <mc:Fallback>
                <p:oleObj name="" r:id="rId1" imgW="2705100" imgH="1266825" progId="PBrush">
                  <p:embed/>
                  <p:pic>
                    <p:nvPicPr>
                      <p:cNvPr id="0" name="图片 3075"/>
                      <p:cNvPicPr/>
                      <p:nvPr/>
                    </p:nvPicPr>
                    <p:blipFill>
                      <a:blip r:embed="rId2"/>
                      <a:stretch>
                        <a:fillRect/>
                      </a:stretch>
                    </p:blipFill>
                    <p:spPr>
                      <a:xfrm>
                        <a:off x="3911600" y="2796540"/>
                        <a:ext cx="4598035" cy="2153920"/>
                      </a:xfrm>
                      <a:prstGeom prst="rect">
                        <a:avLst/>
                      </a:prstGeom>
                      <a:noFill/>
                      <a:ln w="38100">
                        <a:noFill/>
                        <a:miter/>
                      </a:ln>
                    </p:spPr>
                  </p:pic>
                </p:oleObj>
              </mc:Fallback>
            </mc:AlternateContent>
          </a:graphicData>
        </a:graphic>
      </p:graphicFrame>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10.1 逻辑代数基础知识</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t>10.1.6 逻辑函数的化简</a:t>
            </a:r>
            <a:endParaRPr sz="2000"/>
          </a:p>
        </p:txBody>
      </p:sp>
      <p:sp>
        <p:nvSpPr>
          <p:cNvPr id="4" name="内容占位符 2"/>
          <p:cNvSpPr>
            <a:spLocks noGrp="1"/>
          </p:cNvSpPr>
          <p:nvPr/>
        </p:nvSpPr>
        <p:spPr>
          <a:xfrm>
            <a:off x="669925" y="1343025"/>
            <a:ext cx="10984865" cy="539115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逻辑图是根据表达式做出来的，表示同一个逻辑关系时，表达式越简单，用的门电路数目和连接线就越少。既经济，又提高了电路的可靠性。为此，常常要对逻辑函数进行化简。化简时又常以与—或式为基础，因为这种表达式便于推演和利用各种定理。</a:t>
            </a:r>
            <a:endParaRPr sz="2000">
              <a:sym typeface="+mn-ea"/>
            </a:endParaRPr>
          </a:p>
          <a:p>
            <a:pPr marL="0" indent="0">
              <a:buNone/>
            </a:pPr>
            <a:r>
              <a:rPr sz="2000">
                <a:sym typeface="+mn-ea"/>
              </a:rPr>
              <a:t>   （1）并项法</a:t>
            </a:r>
            <a:endParaRPr sz="2000">
              <a:sym typeface="+mn-ea"/>
            </a:endParaRPr>
          </a:p>
          <a:p>
            <a:pPr marL="0" indent="0">
              <a:buNone/>
            </a:pPr>
            <a:r>
              <a:rPr sz="2000">
                <a:sym typeface="+mn-ea"/>
              </a:rPr>
              <a:t>     运用公式          ，将两项合并为一项，消去一个变量。</a:t>
            </a:r>
            <a:endParaRPr sz="2000">
              <a:sym typeface="+mn-ea"/>
            </a:endParaRPr>
          </a:p>
          <a:p>
            <a:pPr marL="0" indent="0">
              <a:buNone/>
            </a:pPr>
            <a:r>
              <a:rPr sz="2000">
                <a:sym typeface="+mn-ea"/>
              </a:rPr>
              <a:t>   （2）吸收法</a:t>
            </a:r>
            <a:endParaRPr sz="2000">
              <a:sym typeface="+mn-ea"/>
            </a:endParaRPr>
          </a:p>
          <a:p>
            <a:pPr marL="0" indent="0">
              <a:buNone/>
            </a:pPr>
            <a:r>
              <a:rPr sz="2000">
                <a:sym typeface="+mn-ea"/>
              </a:rPr>
              <a:t>    运用吸收律</a:t>
            </a:r>
            <a:r>
              <a:rPr sz="2000" i="1">
                <a:sym typeface="+mn-ea"/>
              </a:rPr>
              <a:t>A</a:t>
            </a:r>
            <a:r>
              <a:rPr sz="2000">
                <a:sym typeface="+mn-ea"/>
              </a:rPr>
              <a:t>+</a:t>
            </a:r>
            <a:r>
              <a:rPr sz="2000" i="1">
                <a:sym typeface="+mn-ea"/>
              </a:rPr>
              <a:t>AB</a:t>
            </a:r>
            <a:r>
              <a:rPr sz="2000">
                <a:sym typeface="+mn-ea"/>
              </a:rPr>
              <a:t>=</a:t>
            </a:r>
            <a:r>
              <a:rPr sz="2000" i="1">
                <a:sym typeface="+mn-ea"/>
              </a:rPr>
              <a:t>A</a:t>
            </a:r>
            <a:r>
              <a:rPr sz="2000">
                <a:sym typeface="+mn-ea"/>
              </a:rPr>
              <a:t>，消去多余的与项。</a:t>
            </a:r>
            <a:endParaRPr sz="2000">
              <a:sym typeface="+mn-ea"/>
            </a:endParaRPr>
          </a:p>
          <a:p>
            <a:pPr marL="0" indent="0">
              <a:buNone/>
            </a:pPr>
            <a:r>
              <a:rPr sz="2000">
                <a:sym typeface="+mn-ea"/>
              </a:rPr>
              <a:t>    （3）消去法。</a:t>
            </a:r>
            <a:endParaRPr sz="2000">
              <a:sym typeface="+mn-ea"/>
            </a:endParaRPr>
          </a:p>
          <a:p>
            <a:pPr marL="0" indent="0">
              <a:buNone/>
            </a:pPr>
            <a:r>
              <a:rPr sz="2000">
                <a:sym typeface="+mn-ea"/>
              </a:rPr>
              <a:t>     运用吸收律                     消去多余的因子。</a:t>
            </a:r>
            <a:endParaRPr sz="2000">
              <a:sym typeface="+mn-ea"/>
            </a:endParaRPr>
          </a:p>
          <a:p>
            <a:pPr marL="0" indent="0">
              <a:buNone/>
            </a:pPr>
            <a:r>
              <a:rPr lang="en-US" altLang="zh-CN" sz="2000">
                <a:sym typeface="+mn-ea"/>
              </a:rPr>
              <a:t>   （4）配项法</a:t>
            </a:r>
            <a:endParaRPr lang="en-US" altLang="zh-CN" sz="2000">
              <a:sym typeface="+mn-ea"/>
            </a:endParaRPr>
          </a:p>
          <a:p>
            <a:pPr marL="0" indent="0">
              <a:buNone/>
            </a:pPr>
            <a:r>
              <a:rPr lang="en-US" altLang="zh-CN" sz="2000">
                <a:sym typeface="+mn-ea"/>
              </a:rPr>
              <a:t>     先通过乘以        或加上     ，增加必要的乘积项，再用以上方法化简。</a:t>
            </a:r>
            <a:endParaRPr lang="en-US" altLang="zh-CN" sz="2000">
              <a:sym typeface="+mn-ea"/>
            </a:endParaRPr>
          </a:p>
        </p:txBody>
      </p:sp>
      <p:pic>
        <p:nvPicPr>
          <p:cNvPr id="7" name="图片 6"/>
          <p:cNvPicPr>
            <a:picLocks noChangeAspect="1"/>
          </p:cNvPicPr>
          <p:nvPr/>
        </p:nvPicPr>
        <p:blipFill>
          <a:blip r:embed="rId1"/>
          <a:stretch>
            <a:fillRect/>
          </a:stretch>
        </p:blipFill>
        <p:spPr>
          <a:xfrm>
            <a:off x="2597150" y="5221605"/>
            <a:ext cx="1805940" cy="537845"/>
          </a:xfrm>
          <a:prstGeom prst="rect">
            <a:avLst/>
          </a:prstGeom>
        </p:spPr>
      </p:pic>
      <p:pic>
        <p:nvPicPr>
          <p:cNvPr id="-2147482600" name="图片 -2147482601"/>
          <p:cNvPicPr>
            <a:picLocks noChangeAspect="1"/>
          </p:cNvPicPr>
          <p:nvPr/>
        </p:nvPicPr>
        <p:blipFill>
          <a:blip r:embed="rId2"/>
          <a:stretch>
            <a:fillRect/>
          </a:stretch>
        </p:blipFill>
        <p:spPr>
          <a:xfrm>
            <a:off x="2351405" y="3197860"/>
            <a:ext cx="922655" cy="381000"/>
          </a:xfrm>
          <a:prstGeom prst="rect">
            <a:avLst/>
          </a:prstGeom>
          <a:noFill/>
          <a:ln w="9525">
            <a:noFill/>
          </a:ln>
        </p:spPr>
      </p:pic>
      <p:graphicFrame>
        <p:nvGraphicFramePr>
          <p:cNvPr id="-2147482595" name="对象 -2147482596"/>
          <p:cNvGraphicFramePr>
            <a:graphicFrameLocks noChangeAspect="1"/>
          </p:cNvGraphicFramePr>
          <p:nvPr/>
        </p:nvGraphicFramePr>
        <p:xfrm>
          <a:off x="2597150" y="6336665"/>
          <a:ext cx="615950" cy="318135"/>
        </p:xfrm>
        <a:graphic>
          <a:graphicData uri="http://schemas.openxmlformats.org/presentationml/2006/ole">
            <mc:AlternateContent xmlns:mc="http://schemas.openxmlformats.org/markup-compatibility/2006">
              <mc:Choice xmlns:v="urn:schemas-microsoft-com:vml" Requires="v">
                <p:oleObj spid="_x0000_s5" name="" r:id="rId3" imgW="393065" imgH="203200" progId="Equation.DSMT4">
                  <p:embed/>
                </p:oleObj>
              </mc:Choice>
              <mc:Fallback>
                <p:oleObj name="" r:id="rId3" imgW="393065" imgH="203200" progId="Equation.DSMT4">
                  <p:embed/>
                  <p:pic>
                    <p:nvPicPr>
                      <p:cNvPr id="0" name="图片 4"/>
                      <p:cNvPicPr/>
                      <p:nvPr/>
                    </p:nvPicPr>
                    <p:blipFill>
                      <a:blip r:embed="rId4"/>
                      <a:stretch>
                        <a:fillRect/>
                      </a:stretch>
                    </p:blipFill>
                    <p:spPr>
                      <a:xfrm>
                        <a:off x="2597150" y="6336665"/>
                        <a:ext cx="615950" cy="318135"/>
                      </a:xfrm>
                      <a:prstGeom prst="rect">
                        <a:avLst/>
                      </a:prstGeom>
                      <a:noFill/>
                      <a:ln w="38100">
                        <a:noFill/>
                        <a:miter/>
                      </a:ln>
                    </p:spPr>
                  </p:pic>
                </p:oleObj>
              </mc:Fallback>
            </mc:AlternateContent>
          </a:graphicData>
        </a:graphic>
      </p:graphicFrame>
      <p:graphicFrame>
        <p:nvGraphicFramePr>
          <p:cNvPr id="-2147482594" name="对象 -2147482595"/>
          <p:cNvGraphicFramePr>
            <a:graphicFrameLocks noChangeAspect="1"/>
          </p:cNvGraphicFramePr>
          <p:nvPr/>
        </p:nvGraphicFramePr>
        <p:xfrm>
          <a:off x="4116705" y="6336665"/>
          <a:ext cx="397510" cy="318135"/>
        </p:xfrm>
        <a:graphic>
          <a:graphicData uri="http://schemas.openxmlformats.org/presentationml/2006/ole">
            <mc:AlternateContent xmlns:mc="http://schemas.openxmlformats.org/markup-compatibility/2006">
              <mc:Choice xmlns:v="urn:schemas-microsoft-com:vml" Requires="v">
                <p:oleObj spid="_x0000_s6" name="" r:id="rId5" imgW="254000" imgH="203200" progId="Equation.DSMT4">
                  <p:embed/>
                </p:oleObj>
              </mc:Choice>
              <mc:Fallback>
                <p:oleObj name="" r:id="rId5" imgW="254000" imgH="203200" progId="Equation.DSMT4">
                  <p:embed/>
                  <p:pic>
                    <p:nvPicPr>
                      <p:cNvPr id="0" name="图片 5"/>
                      <p:cNvPicPr/>
                      <p:nvPr/>
                    </p:nvPicPr>
                    <p:blipFill>
                      <a:blip r:embed="rId6"/>
                      <a:stretch>
                        <a:fillRect/>
                      </a:stretch>
                    </p:blipFill>
                    <p:spPr>
                      <a:xfrm>
                        <a:off x="4116705" y="6336665"/>
                        <a:ext cx="397510" cy="318135"/>
                      </a:xfrm>
                      <a:prstGeom prst="rect">
                        <a:avLst/>
                      </a:prstGeom>
                      <a:noFill/>
                      <a:ln w="38100">
                        <a:noFill/>
                        <a:miter/>
                      </a:ln>
                    </p:spPr>
                  </p:pic>
                </p:oleObj>
              </mc:Fallback>
            </mc:AlternateContent>
          </a:graphicData>
        </a:graphic>
      </p:graphicFrame>
    </p:spTree>
    <p:custDataLst>
      <p:tags r:id="rId7"/>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10.1 逻辑代数基础知识</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t>10.1.6 逻辑函数的化简</a:t>
            </a:r>
            <a:endParaRPr sz="2000"/>
          </a:p>
        </p:txBody>
      </p:sp>
      <p:sp>
        <p:nvSpPr>
          <p:cNvPr id="4" name="内容占位符 2"/>
          <p:cNvSpPr>
            <a:spLocks noGrp="1"/>
          </p:cNvSpPr>
          <p:nvPr/>
        </p:nvSpPr>
        <p:spPr>
          <a:xfrm>
            <a:off x="669925" y="1627505"/>
            <a:ext cx="10984865" cy="134556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代数化简法的优点是不受变量数目的限制。缺点是：没有固定的步骤可循；需要熟练运用各种公式和定理；在化简一些较为复杂的逻辑函数时还需要一定的技巧和经验；有时很难判定化简结果是否为最简。</a:t>
            </a:r>
            <a:endParaRPr sz="2000">
              <a:sym typeface="+mn-ea"/>
            </a:endParaRP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10.2 基本逻辑门电路</a:t>
            </a:r>
            <a:endParaRPr>
              <a:sym typeface="+mn-ea"/>
            </a:endParaRPr>
          </a:p>
        </p:txBody>
      </p:sp>
      <p:sp>
        <p:nvSpPr>
          <p:cNvPr id="3" name="内容占位符 2"/>
          <p:cNvSpPr>
            <a:spLocks noGrp="1"/>
          </p:cNvSpPr>
          <p:nvPr>
            <p:ph idx="1"/>
          </p:nvPr>
        </p:nvSpPr>
        <p:spPr>
          <a:xfrm>
            <a:off x="669925" y="3185795"/>
            <a:ext cx="10852150" cy="485775"/>
          </a:xfrm>
        </p:spPr>
        <p:txBody>
          <a:bodyPr/>
          <a:p>
            <a:pPr marL="0" indent="0">
              <a:buNone/>
            </a:pPr>
            <a:r>
              <a:rPr sz="2000"/>
              <a:t>10.2.1晶体管的开关特性</a:t>
            </a:r>
            <a:endParaRPr sz="2000"/>
          </a:p>
        </p:txBody>
      </p:sp>
      <p:sp>
        <p:nvSpPr>
          <p:cNvPr id="4" name="内容占位符 2"/>
          <p:cNvSpPr>
            <a:spLocks noGrp="1"/>
          </p:cNvSpPr>
          <p:nvPr/>
        </p:nvSpPr>
        <p:spPr>
          <a:xfrm>
            <a:off x="669925" y="1070610"/>
            <a:ext cx="10984865" cy="197104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门电路是数字电路中最基本的单元电路。门电路的输入量与输出量满足一定的逻辑关系。按其逻辑功能来分，有与门电路、或门电路、与非门电路、或非门电路等。本节着重介绍晶体管的开关特性、TTL门电路、CMOS</a:t>
            </a:r>
            <a:r>
              <a:rPr sz="2000">
                <a:sym typeface="+mn-ea"/>
              </a:rPr>
              <a:t>门电路和集成门电路使用注意事项，主要掌握这些门电路的特点、外部特性和逻辑功能，对其内部电路也要作一些了解，以有助于合理地选择和正确地使用。</a:t>
            </a:r>
            <a:endParaRPr sz="2000">
              <a:sym typeface="+mn-ea"/>
            </a:endParaRPr>
          </a:p>
        </p:txBody>
      </p:sp>
      <p:sp>
        <p:nvSpPr>
          <p:cNvPr id="5" name="内容占位符 2"/>
          <p:cNvSpPr>
            <a:spLocks noGrp="1"/>
          </p:cNvSpPr>
          <p:nvPr/>
        </p:nvSpPr>
        <p:spPr>
          <a:xfrm>
            <a:off x="669925" y="3671570"/>
            <a:ext cx="10984865" cy="245935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数字电路中二</a:t>
            </a:r>
            <a:r>
              <a:rPr sz="2000">
                <a:sym typeface="+mn-ea"/>
              </a:rPr>
              <a:t>极管</a:t>
            </a:r>
            <a:r>
              <a:rPr sz="2000">
                <a:sym typeface="+mn-ea"/>
              </a:rPr>
              <a:t>、三极管和场效应管基本上是工作在开关状态，既饱和导通和截止状态。因此需要了解它们在开关状态下工作的特点，同时还要研究它们在“开”与“关”状态转换过程中所出现的问题。</a:t>
            </a:r>
            <a:endParaRPr sz="2000">
              <a:sym typeface="+mn-ea"/>
            </a:endParaRPr>
          </a:p>
          <a:p>
            <a:pPr marL="0" indent="0">
              <a:buNone/>
            </a:pPr>
            <a:r>
              <a:rPr sz="2000">
                <a:sym typeface="+mn-ea"/>
              </a:rPr>
              <a:t>     1．二极管的开关特性</a:t>
            </a:r>
            <a:endParaRPr sz="2000">
              <a:sym typeface="+mn-ea"/>
            </a:endParaRPr>
          </a:p>
          <a:p>
            <a:pPr marL="0" indent="0">
              <a:buNone/>
            </a:pPr>
            <a:r>
              <a:rPr sz="2000">
                <a:sym typeface="+mn-ea"/>
              </a:rPr>
              <a:t>    二极管电路如图10-13(a)所示，二极管的特性如图10-13(b)所示，   为二极管两端的电压。</a:t>
            </a:r>
            <a:endParaRPr sz="2000">
              <a:sym typeface="+mn-ea"/>
            </a:endParaRPr>
          </a:p>
        </p:txBody>
      </p:sp>
      <p:graphicFrame>
        <p:nvGraphicFramePr>
          <p:cNvPr id="-2147482593" name="对象 -2147482594"/>
          <p:cNvGraphicFramePr>
            <a:graphicFrameLocks noChangeAspect="1"/>
          </p:cNvGraphicFramePr>
          <p:nvPr/>
        </p:nvGraphicFramePr>
        <p:xfrm>
          <a:off x="8930323" y="5449253"/>
          <a:ext cx="457200" cy="518160"/>
        </p:xfrm>
        <a:graphic>
          <a:graphicData uri="http://schemas.openxmlformats.org/presentationml/2006/ole">
            <mc:AlternateContent xmlns:mc="http://schemas.openxmlformats.org/markup-compatibility/2006">
              <mc:Choice xmlns:v="urn:schemas-microsoft-com:vml" Requires="v">
                <p:oleObj spid="_x0000_s3076" name="" r:id="rId1" imgW="190500" imgH="215900" progId="Equation.3">
                  <p:embed/>
                </p:oleObj>
              </mc:Choice>
              <mc:Fallback>
                <p:oleObj name="" r:id="rId1" imgW="190500" imgH="215900" progId="Equation.3">
                  <p:embed/>
                  <p:pic>
                    <p:nvPicPr>
                      <p:cNvPr id="0" name="图片 3075"/>
                      <p:cNvPicPr/>
                      <p:nvPr/>
                    </p:nvPicPr>
                    <p:blipFill>
                      <a:blip r:embed="rId2"/>
                      <a:stretch>
                        <a:fillRect/>
                      </a:stretch>
                    </p:blipFill>
                    <p:spPr>
                      <a:xfrm>
                        <a:off x="8930323" y="5449253"/>
                        <a:ext cx="457200" cy="518160"/>
                      </a:xfrm>
                      <a:prstGeom prst="rect">
                        <a:avLst/>
                      </a:prstGeom>
                      <a:noFill/>
                      <a:ln w="38100">
                        <a:noFill/>
                        <a:miter/>
                      </a:ln>
                    </p:spPr>
                  </p:pic>
                </p:oleObj>
              </mc:Fallback>
            </mc:AlternateContent>
          </a:graphicData>
        </a:graphic>
      </p:graphicFrame>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10.1 逻辑代数基础知识</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t>10.1.1概述</a:t>
            </a:r>
            <a:endParaRPr sz="2000"/>
          </a:p>
        </p:txBody>
      </p:sp>
      <p:sp>
        <p:nvSpPr>
          <p:cNvPr id="4" name="内容占位符 2"/>
          <p:cNvSpPr>
            <a:spLocks noGrp="1"/>
          </p:cNvSpPr>
          <p:nvPr/>
        </p:nvSpPr>
        <p:spPr>
          <a:xfrm>
            <a:off x="669925" y="1588135"/>
            <a:ext cx="10984865" cy="343789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逻辑代数是一种描述客观事物间逻辑关系的数学方法，它是英国数学家乔治•布尔创立的，所以又称布尔代数，该函数表达式中逻辑变量的取值和逻辑函数值都只有两个值，即0和1。这两个值不具有数量大小的意义，仅表示客观事物的两种相反的状态，如开关的闭合与断开；晶体管的饱和导通与截止；电位的高与低；真与假等。</a:t>
            </a:r>
            <a:endParaRPr sz="2000">
              <a:sym typeface="+mn-ea"/>
            </a:endParaRPr>
          </a:p>
          <a:p>
            <a:pPr marL="0" indent="0">
              <a:buNone/>
            </a:pPr>
            <a:r>
              <a:rPr sz="2000">
                <a:sym typeface="+mn-ea"/>
              </a:rPr>
              <a:t>      数字信号在时间上和数值上均是离散的，如图10-2所示。</a:t>
            </a:r>
            <a:endParaRPr sz="2000">
              <a:sym typeface="+mn-ea"/>
            </a:endParaRPr>
          </a:p>
          <a:p>
            <a:pPr marL="0" indent="0">
              <a:buNone/>
            </a:pPr>
            <a:r>
              <a:rPr sz="2000">
                <a:sym typeface="+mn-ea"/>
              </a:rPr>
              <a:t>      如果采用正逻辑，图10-2所示的数字电压信号就成为图</a:t>
            </a:r>
            <a:r>
              <a:rPr lang="en-US" altLang="zh-CN" sz="2000">
                <a:sym typeface="+mn-ea"/>
              </a:rPr>
              <a:t>10-3</a:t>
            </a:r>
            <a:r>
              <a:rPr sz="2000">
                <a:sym typeface="+mn-ea"/>
              </a:rPr>
              <a:t>所示逻辑信号。</a:t>
            </a:r>
            <a:endParaRPr sz="2000">
              <a:sym typeface="+mn-ea"/>
            </a:endParaRPr>
          </a:p>
        </p:txBody>
      </p:sp>
      <p:pic>
        <p:nvPicPr>
          <p:cNvPr id="9" name="图片 8"/>
          <p:cNvPicPr>
            <a:picLocks noChangeAspect="1"/>
          </p:cNvPicPr>
          <p:nvPr/>
        </p:nvPicPr>
        <p:blipFill>
          <a:blip r:embed="rId1"/>
          <a:stretch>
            <a:fillRect/>
          </a:stretch>
        </p:blipFill>
        <p:spPr>
          <a:xfrm>
            <a:off x="1143000" y="4186555"/>
            <a:ext cx="4277360" cy="2249170"/>
          </a:xfrm>
          <a:prstGeom prst="rect">
            <a:avLst/>
          </a:prstGeom>
        </p:spPr>
      </p:pic>
      <p:pic>
        <p:nvPicPr>
          <p:cNvPr id="10" name="图片 9"/>
          <p:cNvPicPr>
            <a:picLocks noChangeAspect="1"/>
          </p:cNvPicPr>
          <p:nvPr/>
        </p:nvPicPr>
        <p:blipFill>
          <a:blip r:embed="rId2"/>
          <a:stretch>
            <a:fillRect/>
          </a:stretch>
        </p:blipFill>
        <p:spPr>
          <a:xfrm>
            <a:off x="6457950" y="4464685"/>
            <a:ext cx="4142740" cy="1971040"/>
          </a:xfrm>
          <a:prstGeom prst="rect">
            <a:avLst/>
          </a:prstGeom>
        </p:spPr>
      </p:pic>
    </p:spTree>
    <p:custDataLst>
      <p:tags r:id="rId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10.2 基本逻辑门电路</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sym typeface="+mn-ea"/>
              </a:rPr>
              <a:t>10.2.1晶体管的开关特性</a:t>
            </a:r>
            <a:endParaRPr sz="2000"/>
          </a:p>
        </p:txBody>
      </p:sp>
      <p:sp>
        <p:nvSpPr>
          <p:cNvPr id="4" name="内容占位符 2"/>
          <p:cNvSpPr>
            <a:spLocks noGrp="1"/>
          </p:cNvSpPr>
          <p:nvPr/>
        </p:nvSpPr>
        <p:spPr>
          <a:xfrm>
            <a:off x="669925" y="1438275"/>
            <a:ext cx="10984865" cy="134556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（1）静态特性</a:t>
            </a:r>
            <a:endParaRPr sz="2000">
              <a:sym typeface="+mn-ea"/>
            </a:endParaRPr>
          </a:p>
          <a:p>
            <a:pPr marL="0" indent="0">
              <a:buNone/>
            </a:pPr>
            <a:r>
              <a:rPr sz="2000">
                <a:sym typeface="+mn-ea"/>
              </a:rPr>
              <a:t>输入电压</a:t>
            </a:r>
            <a:r>
              <a:rPr sz="2000" i="1">
                <a:sym typeface="+mn-ea"/>
              </a:rPr>
              <a:t>u</a:t>
            </a:r>
            <a:r>
              <a:rPr sz="2000" baseline="-25000">
                <a:sym typeface="+mn-ea"/>
              </a:rPr>
              <a:t>I</a:t>
            </a:r>
            <a:r>
              <a:rPr sz="2000">
                <a:sym typeface="+mn-ea"/>
              </a:rPr>
              <a:t>的波形图如图10-13(c)所示，正向电压值为</a:t>
            </a:r>
            <a:r>
              <a:rPr sz="2000" i="1">
                <a:sym typeface="+mn-ea"/>
              </a:rPr>
              <a:t>U</a:t>
            </a:r>
            <a:r>
              <a:rPr sz="2000" baseline="-25000">
                <a:sym typeface="+mn-ea"/>
              </a:rPr>
              <a:t>F</a:t>
            </a:r>
            <a:r>
              <a:rPr sz="2000">
                <a:sym typeface="+mn-ea"/>
              </a:rPr>
              <a:t>，反向电压值为—</a:t>
            </a:r>
            <a:r>
              <a:rPr sz="2000" i="1">
                <a:sym typeface="+mn-ea"/>
              </a:rPr>
              <a:t>U</a:t>
            </a:r>
            <a:r>
              <a:rPr sz="2000" baseline="-25000">
                <a:sym typeface="+mn-ea"/>
              </a:rPr>
              <a:t>R</a:t>
            </a:r>
            <a:r>
              <a:rPr sz="2000">
                <a:sym typeface="+mn-ea"/>
              </a:rPr>
              <a:t>，在不考虑动态变化过程的条件下，其正向导通电流为</a:t>
            </a:r>
            <a:endParaRPr sz="2000">
              <a:sym typeface="+mn-ea"/>
            </a:endParaRPr>
          </a:p>
        </p:txBody>
      </p:sp>
      <p:graphicFrame>
        <p:nvGraphicFramePr>
          <p:cNvPr id="5" name="对象 -2147482560"/>
          <p:cNvGraphicFramePr>
            <a:graphicFrameLocks noChangeAspect="1"/>
          </p:cNvGraphicFramePr>
          <p:nvPr/>
        </p:nvGraphicFramePr>
        <p:xfrm>
          <a:off x="6921500" y="2459990"/>
          <a:ext cx="1473835" cy="716280"/>
        </p:xfrm>
        <a:graphic>
          <a:graphicData uri="http://schemas.openxmlformats.org/presentationml/2006/ole">
            <mc:AlternateContent xmlns:mc="http://schemas.openxmlformats.org/markup-compatibility/2006">
              <mc:Choice xmlns:v="urn:schemas-microsoft-com:vml" Requires="v">
                <p:oleObj spid="_x0000_s3076" name="" r:id="rId1" imgW="888365" imgH="431800" progId="Equation.DSMT4">
                  <p:embed/>
                </p:oleObj>
              </mc:Choice>
              <mc:Fallback>
                <p:oleObj name="" r:id="rId1" imgW="888365" imgH="431800" progId="Equation.DSMT4">
                  <p:embed/>
                  <p:pic>
                    <p:nvPicPr>
                      <p:cNvPr id="0" name="图片 3075"/>
                      <p:cNvPicPr/>
                      <p:nvPr/>
                    </p:nvPicPr>
                    <p:blipFill>
                      <a:blip r:embed="rId2"/>
                      <a:stretch>
                        <a:fillRect/>
                      </a:stretch>
                    </p:blipFill>
                    <p:spPr>
                      <a:xfrm>
                        <a:off x="6921500" y="2459990"/>
                        <a:ext cx="1473835" cy="716280"/>
                      </a:xfrm>
                      <a:prstGeom prst="rect">
                        <a:avLst/>
                      </a:prstGeom>
                      <a:noFill/>
                      <a:ln w="38100">
                        <a:noFill/>
                        <a:miter/>
                      </a:ln>
                    </p:spPr>
                  </p:pic>
                </p:oleObj>
              </mc:Fallback>
            </mc:AlternateContent>
          </a:graphicData>
        </a:graphic>
      </p:graphicFrame>
      <p:pic>
        <p:nvPicPr>
          <p:cNvPr id="6" name="图片 5"/>
          <p:cNvPicPr>
            <a:picLocks noChangeAspect="1"/>
          </p:cNvPicPr>
          <p:nvPr/>
        </p:nvPicPr>
        <p:blipFill>
          <a:blip r:embed="rId3"/>
          <a:stretch>
            <a:fillRect/>
          </a:stretch>
        </p:blipFill>
        <p:spPr>
          <a:xfrm>
            <a:off x="1155700" y="2783840"/>
            <a:ext cx="5621020" cy="4012565"/>
          </a:xfrm>
          <a:prstGeom prst="rect">
            <a:avLst/>
          </a:prstGeom>
        </p:spPr>
      </p:pic>
      <p:sp>
        <p:nvSpPr>
          <p:cNvPr id="7" name="内容占位符 2"/>
          <p:cNvSpPr>
            <a:spLocks noGrp="1"/>
          </p:cNvSpPr>
          <p:nvPr/>
        </p:nvSpPr>
        <p:spPr>
          <a:xfrm>
            <a:off x="6920865" y="3376930"/>
            <a:ext cx="4601210" cy="311785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sz="2000">
                <a:sym typeface="+mn-ea"/>
              </a:rPr>
              <a:t>由以上分析可见：二极管开关并不是理想开关，正向导通时有管压降    ，反向截止时有反向饱和电流；</a:t>
            </a:r>
            <a:r>
              <a:rPr sz="2000" i="1">
                <a:sym typeface="+mn-ea"/>
              </a:rPr>
              <a:t>I</a:t>
            </a:r>
            <a:r>
              <a:rPr sz="2000" baseline="-25000">
                <a:sym typeface="+mn-ea"/>
              </a:rPr>
              <a:t>R</a:t>
            </a:r>
            <a:r>
              <a:rPr lang="en-US" altLang="zh-CN" sz="2000" baseline="-25000">
                <a:sym typeface="+mn-ea"/>
              </a:rPr>
              <a:t>;</a:t>
            </a:r>
            <a:r>
              <a:rPr sz="2000">
                <a:sym typeface="+mn-ea"/>
              </a:rPr>
              <a:t>如果正向导通时忽略    ，二极管相当于一个闭合的开关，反向截止时忽略</a:t>
            </a:r>
            <a:r>
              <a:rPr sz="2000" i="1">
                <a:sym typeface="+mn-ea"/>
              </a:rPr>
              <a:t>I</a:t>
            </a:r>
            <a:r>
              <a:rPr sz="2000" baseline="-25000">
                <a:sym typeface="+mn-ea"/>
              </a:rPr>
              <a:t>R</a:t>
            </a:r>
            <a:r>
              <a:rPr sz="2000">
                <a:sym typeface="+mn-ea"/>
              </a:rPr>
              <a:t>，二极管相当于一个断开的开关。</a:t>
            </a:r>
            <a:endParaRPr sz="2000">
              <a:sym typeface="+mn-ea"/>
            </a:endParaRPr>
          </a:p>
        </p:txBody>
      </p:sp>
      <p:graphicFrame>
        <p:nvGraphicFramePr>
          <p:cNvPr id="8" name="对象 -2147482555"/>
          <p:cNvGraphicFramePr>
            <a:graphicFrameLocks noChangeAspect="1"/>
          </p:cNvGraphicFramePr>
          <p:nvPr/>
        </p:nvGraphicFramePr>
        <p:xfrm>
          <a:off x="7503160" y="4265295"/>
          <a:ext cx="309880" cy="327660"/>
        </p:xfrm>
        <a:graphic>
          <a:graphicData uri="http://schemas.openxmlformats.org/presentationml/2006/ole">
            <mc:AlternateContent xmlns:mc="http://schemas.openxmlformats.org/markup-compatibility/2006">
              <mc:Choice xmlns:v="urn:schemas-microsoft-com:vml" Requires="v">
                <p:oleObj spid="_x0000_s9" name="" r:id="rId4" imgW="215900" imgH="228600" progId="Equation.3">
                  <p:embed/>
                </p:oleObj>
              </mc:Choice>
              <mc:Fallback>
                <p:oleObj name="" r:id="rId4" imgW="215900" imgH="228600" progId="Equation.3">
                  <p:embed/>
                  <p:pic>
                    <p:nvPicPr>
                      <p:cNvPr id="0" name="图片 6"/>
                      <p:cNvPicPr/>
                      <p:nvPr/>
                    </p:nvPicPr>
                    <p:blipFill>
                      <a:blip r:embed="rId5"/>
                      <a:stretch>
                        <a:fillRect/>
                      </a:stretch>
                    </p:blipFill>
                    <p:spPr>
                      <a:xfrm>
                        <a:off x="7503160" y="4265295"/>
                        <a:ext cx="309880" cy="327660"/>
                      </a:xfrm>
                      <a:prstGeom prst="rect">
                        <a:avLst/>
                      </a:prstGeom>
                      <a:noFill/>
                      <a:ln w="38100">
                        <a:noFill/>
                        <a:miter/>
                      </a:ln>
                    </p:spPr>
                  </p:pic>
                </p:oleObj>
              </mc:Fallback>
            </mc:AlternateContent>
          </a:graphicData>
        </a:graphic>
      </p:graphicFrame>
      <p:graphicFrame>
        <p:nvGraphicFramePr>
          <p:cNvPr id="10" name="对象 -2147482555"/>
          <p:cNvGraphicFramePr>
            <a:graphicFrameLocks noChangeAspect="1"/>
          </p:cNvGraphicFramePr>
          <p:nvPr/>
        </p:nvGraphicFramePr>
        <p:xfrm>
          <a:off x="10022840" y="4613910"/>
          <a:ext cx="333375" cy="352425"/>
        </p:xfrm>
        <a:graphic>
          <a:graphicData uri="http://schemas.openxmlformats.org/presentationml/2006/ole">
            <mc:AlternateContent xmlns:mc="http://schemas.openxmlformats.org/markup-compatibility/2006">
              <mc:Choice xmlns:v="urn:schemas-microsoft-com:vml" Requires="v">
                <p:oleObj spid="_x0000_s11" name="" r:id="rId6" imgW="215900" imgH="228600" progId="Equation.3">
                  <p:embed/>
                </p:oleObj>
              </mc:Choice>
              <mc:Fallback>
                <p:oleObj name="" r:id="rId6" imgW="215900" imgH="228600" progId="Equation.3">
                  <p:embed/>
                  <p:pic>
                    <p:nvPicPr>
                      <p:cNvPr id="0" name="图片 6"/>
                      <p:cNvPicPr/>
                      <p:nvPr/>
                    </p:nvPicPr>
                    <p:blipFill>
                      <a:blip r:embed="rId5"/>
                      <a:stretch>
                        <a:fillRect/>
                      </a:stretch>
                    </p:blipFill>
                    <p:spPr>
                      <a:xfrm>
                        <a:off x="10022840" y="4613910"/>
                        <a:ext cx="333375" cy="352425"/>
                      </a:xfrm>
                      <a:prstGeom prst="rect">
                        <a:avLst/>
                      </a:prstGeom>
                      <a:noFill/>
                      <a:ln w="38100">
                        <a:noFill/>
                        <a:miter/>
                      </a:ln>
                    </p:spPr>
                  </p:pic>
                </p:oleObj>
              </mc:Fallback>
            </mc:AlternateContent>
          </a:graphicData>
        </a:graphic>
      </p:graphicFrame>
    </p:spTree>
    <p:custDataLst>
      <p:tags r:id="rId7"/>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10.2 基本逻辑门电路</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sym typeface="+mn-ea"/>
              </a:rPr>
              <a:t>10.2.1晶体管的开关特性</a:t>
            </a:r>
            <a:endParaRPr sz="2000"/>
          </a:p>
        </p:txBody>
      </p:sp>
      <p:sp>
        <p:nvSpPr>
          <p:cNvPr id="4" name="内容占位符 2"/>
          <p:cNvSpPr>
            <a:spLocks noGrp="1"/>
          </p:cNvSpPr>
          <p:nvPr/>
        </p:nvSpPr>
        <p:spPr>
          <a:xfrm>
            <a:off x="669925" y="1438275"/>
            <a:ext cx="10984865" cy="411480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（2）二极管开关的动态特性</a:t>
            </a:r>
            <a:endParaRPr sz="2000">
              <a:sym typeface="+mn-ea"/>
            </a:endParaRPr>
          </a:p>
          <a:p>
            <a:pPr marL="0" indent="0">
              <a:buNone/>
            </a:pPr>
            <a:r>
              <a:rPr sz="2000">
                <a:sym typeface="+mn-ea"/>
              </a:rPr>
              <a:t>     如图10-13(c)所示，在</a:t>
            </a:r>
            <a:r>
              <a:rPr sz="2000" i="1">
                <a:sym typeface="+mn-ea"/>
              </a:rPr>
              <a:t>t</a:t>
            </a:r>
            <a:r>
              <a:rPr sz="2000">
                <a:sym typeface="+mn-ea"/>
              </a:rPr>
              <a:t>=</a:t>
            </a:r>
            <a:r>
              <a:rPr sz="2000" i="1">
                <a:sym typeface="+mn-ea"/>
              </a:rPr>
              <a:t>t</a:t>
            </a:r>
            <a:r>
              <a:rPr sz="2000" baseline="-25000">
                <a:sym typeface="+mn-ea"/>
              </a:rPr>
              <a:t>1</a:t>
            </a:r>
            <a:r>
              <a:rPr sz="2000">
                <a:sym typeface="+mn-ea"/>
              </a:rPr>
              <a:t>时，输入电压</a:t>
            </a:r>
            <a:r>
              <a:rPr sz="2000" i="1">
                <a:sym typeface="+mn-ea"/>
              </a:rPr>
              <a:t>u</a:t>
            </a:r>
            <a:r>
              <a:rPr sz="2000" baseline="-25000">
                <a:sym typeface="+mn-ea"/>
              </a:rPr>
              <a:t>I</a:t>
            </a:r>
            <a:r>
              <a:rPr sz="2000">
                <a:sym typeface="+mn-ea"/>
              </a:rPr>
              <a:t>由</a:t>
            </a:r>
            <a:r>
              <a:rPr sz="2000" i="1">
                <a:sym typeface="+mn-ea"/>
              </a:rPr>
              <a:t>U</a:t>
            </a:r>
            <a:r>
              <a:rPr sz="2000" baseline="-25000">
                <a:sym typeface="+mn-ea"/>
              </a:rPr>
              <a:t>F</a:t>
            </a:r>
            <a:r>
              <a:rPr sz="2000">
                <a:sym typeface="+mn-ea"/>
              </a:rPr>
              <a:t>突变到</a:t>
            </a:r>
            <a:r>
              <a:rPr lang="en-US" altLang="zh-CN" sz="2000">
                <a:sym typeface="+mn-ea"/>
              </a:rPr>
              <a:t>-</a:t>
            </a:r>
            <a:r>
              <a:rPr sz="2000" i="1">
                <a:sym typeface="+mn-ea"/>
              </a:rPr>
              <a:t>U</a:t>
            </a:r>
            <a:r>
              <a:rPr sz="2000" baseline="-25000">
                <a:sym typeface="+mn-ea"/>
              </a:rPr>
              <a:t>R</a:t>
            </a:r>
            <a:r>
              <a:rPr sz="2000">
                <a:sym typeface="+mn-ea"/>
              </a:rPr>
              <a:t>，而二极管不能立刻截止，因为二极管有电容效应（PN结势垒电容和扩散电容</a:t>
            </a:r>
            <a:r>
              <a:rPr lang="en-US" altLang="zh-CN" sz="2000">
                <a:sym typeface="+mn-ea"/>
              </a:rPr>
              <a:t>)</a:t>
            </a:r>
            <a:r>
              <a:rPr sz="2000">
                <a:sym typeface="+mn-ea"/>
              </a:rPr>
              <a:t>，电容两端的电压不能突变，也就是存在电容充放电的渐变过程。</a:t>
            </a:r>
            <a:endParaRPr sz="2000">
              <a:sym typeface="+mn-ea"/>
            </a:endParaRPr>
          </a:p>
          <a:p>
            <a:pPr marL="0" indent="0">
              <a:buNone/>
            </a:pPr>
            <a:r>
              <a:rPr sz="2000">
                <a:sym typeface="+mn-ea"/>
              </a:rPr>
              <a:t>     2．三极管的开关特性</a:t>
            </a:r>
            <a:endParaRPr sz="2000">
              <a:sym typeface="+mn-ea"/>
            </a:endParaRPr>
          </a:p>
          <a:p>
            <a:pPr marL="0" indent="0">
              <a:buNone/>
            </a:pPr>
            <a:r>
              <a:rPr sz="2000">
                <a:sym typeface="+mn-ea"/>
              </a:rPr>
              <a:t>    （1）静态开关特性</a:t>
            </a:r>
            <a:r>
              <a:rPr lang="en-US" altLang="zh-CN" sz="2000">
                <a:sym typeface="+mn-ea"/>
              </a:rPr>
              <a:t>-</a:t>
            </a:r>
            <a:endParaRPr sz="2000">
              <a:sym typeface="+mn-ea"/>
            </a:endParaRPr>
          </a:p>
          <a:p>
            <a:pPr marL="0" indent="0">
              <a:buNone/>
            </a:pPr>
            <a:r>
              <a:rPr sz="2000">
                <a:sym typeface="+mn-ea"/>
              </a:rPr>
              <a:t>     在数字电路中，三极管是作为一个开关管来使用的，它工作在饱和导通状态或截止状态。下面参照图10-14所示共发射极三极管开关电路和输出特性曲线来讨论三极管的静态开关特性。</a:t>
            </a:r>
            <a:endParaRPr sz="2000">
              <a:sym typeface="+mn-ea"/>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10.2 基本逻辑门电路</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sym typeface="+mn-ea"/>
              </a:rPr>
              <a:t>10.2.1晶体管的开关特性</a:t>
            </a:r>
            <a:endParaRPr sz="2000"/>
          </a:p>
        </p:txBody>
      </p:sp>
      <p:sp>
        <p:nvSpPr>
          <p:cNvPr id="4" name="内容占位符 2"/>
          <p:cNvSpPr>
            <a:spLocks noGrp="1"/>
          </p:cNvSpPr>
          <p:nvPr/>
        </p:nvSpPr>
        <p:spPr>
          <a:xfrm>
            <a:off x="669925" y="1438275"/>
            <a:ext cx="10984865" cy="514540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①截止条件</a:t>
            </a:r>
            <a:endParaRPr sz="2000">
              <a:sym typeface="+mn-ea"/>
            </a:endParaRPr>
          </a:p>
          <a:p>
            <a:pPr marL="0" indent="0">
              <a:buNone/>
            </a:pPr>
            <a:r>
              <a:rPr sz="2000">
                <a:sym typeface="+mn-ea"/>
              </a:rPr>
              <a:t>     当输入</a:t>
            </a:r>
            <a:r>
              <a:rPr sz="2000" i="1">
                <a:sym typeface="+mn-ea"/>
              </a:rPr>
              <a:t>u</a:t>
            </a:r>
            <a:r>
              <a:rPr sz="2000" baseline="-25000">
                <a:sym typeface="+mn-ea"/>
              </a:rPr>
              <a:t>I</a:t>
            </a:r>
            <a:r>
              <a:rPr sz="2000">
                <a:sym typeface="+mn-ea"/>
              </a:rPr>
              <a:t>小于三极管发射结死区电压时，</a:t>
            </a:r>
            <a:r>
              <a:rPr sz="2000" i="1">
                <a:sym typeface="+mn-ea"/>
              </a:rPr>
              <a:t>I</a:t>
            </a:r>
            <a:r>
              <a:rPr sz="2000" baseline="-25000">
                <a:sym typeface="+mn-ea"/>
              </a:rPr>
              <a:t>B</a:t>
            </a:r>
            <a:r>
              <a:rPr sz="2000">
                <a:sym typeface="+mn-ea"/>
              </a:rPr>
              <a:t>＝</a:t>
            </a:r>
            <a:r>
              <a:rPr sz="2000" i="1">
                <a:sym typeface="+mn-ea"/>
              </a:rPr>
              <a:t>I</a:t>
            </a:r>
            <a:r>
              <a:rPr sz="2000" baseline="-25000">
                <a:sym typeface="+mn-ea"/>
              </a:rPr>
              <a:t>CBO</a:t>
            </a:r>
            <a:r>
              <a:rPr sz="2000">
                <a:sym typeface="+mn-ea"/>
              </a:rPr>
              <a:t>≈0，</a:t>
            </a:r>
            <a:r>
              <a:rPr sz="2000" i="1">
                <a:sym typeface="+mn-ea"/>
              </a:rPr>
              <a:t>I</a:t>
            </a:r>
            <a:r>
              <a:rPr sz="2000" baseline="-25000">
                <a:sym typeface="+mn-ea"/>
              </a:rPr>
              <a:t>C</a:t>
            </a:r>
            <a:r>
              <a:rPr sz="2000">
                <a:sym typeface="+mn-ea"/>
              </a:rPr>
              <a:t>＝</a:t>
            </a:r>
            <a:r>
              <a:rPr sz="2000" i="1">
                <a:sym typeface="+mn-ea"/>
              </a:rPr>
              <a:t>I</a:t>
            </a:r>
            <a:r>
              <a:rPr sz="2000" baseline="-25000">
                <a:sym typeface="+mn-ea"/>
              </a:rPr>
              <a:t>CEO</a:t>
            </a:r>
            <a:r>
              <a:rPr sz="2000">
                <a:sym typeface="+mn-ea"/>
              </a:rPr>
              <a:t>≈0，</a:t>
            </a:r>
            <a:r>
              <a:rPr lang="en-US" altLang="zh-CN" sz="2000" i="1">
                <a:sym typeface="+mn-ea"/>
              </a:rPr>
              <a:t>U</a:t>
            </a:r>
            <a:r>
              <a:rPr sz="2000" baseline="-25000">
                <a:sym typeface="+mn-ea"/>
              </a:rPr>
              <a:t>CE</a:t>
            </a:r>
            <a:r>
              <a:rPr sz="2000">
                <a:sym typeface="+mn-ea"/>
              </a:rPr>
              <a:t>≈</a:t>
            </a:r>
            <a:r>
              <a:rPr lang="en-US" altLang="zh-CN" sz="2000" i="1">
                <a:sym typeface="+mn-ea"/>
              </a:rPr>
              <a:t>U</a:t>
            </a:r>
            <a:r>
              <a:rPr sz="2000" baseline="-25000">
                <a:sym typeface="+mn-ea"/>
              </a:rPr>
              <a:t>CC</a:t>
            </a:r>
            <a:r>
              <a:rPr sz="2000">
                <a:sym typeface="+mn-ea"/>
              </a:rPr>
              <a:t>，三极管工作在截止区。</a:t>
            </a:r>
            <a:endParaRPr sz="2000">
              <a:sym typeface="+mn-ea"/>
            </a:endParaRPr>
          </a:p>
          <a:p>
            <a:pPr marL="0" indent="0">
              <a:buNone/>
            </a:pPr>
            <a:r>
              <a:rPr sz="2000">
                <a:sym typeface="+mn-ea"/>
              </a:rPr>
              <a:t>     ②放大状态</a:t>
            </a:r>
            <a:endParaRPr sz="2000">
              <a:sym typeface="+mn-ea"/>
            </a:endParaRPr>
          </a:p>
          <a:p>
            <a:pPr marL="0" indent="0">
              <a:buNone/>
            </a:pPr>
            <a:r>
              <a:rPr sz="2000">
                <a:sym typeface="+mn-ea"/>
              </a:rPr>
              <a:t>    发射结正向偏置，集电结反向偏置，     与     间呈正比关系且有放大作用</a:t>
            </a:r>
            <a:endParaRPr sz="2000">
              <a:sym typeface="+mn-ea"/>
            </a:endParaRPr>
          </a:p>
          <a:p>
            <a:pPr marL="0" indent="0">
              <a:buNone/>
            </a:pPr>
            <a:r>
              <a:rPr sz="2000">
                <a:sym typeface="+mn-ea"/>
              </a:rPr>
              <a:t>     ③饱和状态</a:t>
            </a:r>
            <a:endParaRPr sz="2000">
              <a:sym typeface="+mn-ea"/>
            </a:endParaRPr>
          </a:p>
          <a:p>
            <a:pPr marL="0" indent="0">
              <a:buNone/>
            </a:pPr>
            <a:r>
              <a:rPr sz="2000">
                <a:sym typeface="+mn-ea"/>
              </a:rPr>
              <a:t>  当                       &lt;     集电结和发射结均正偏时，</a:t>
            </a:r>
            <a:endParaRPr sz="2000">
              <a:sym typeface="+mn-ea"/>
            </a:endParaRPr>
          </a:p>
          <a:p>
            <a:pPr marL="0" indent="0">
              <a:buNone/>
            </a:pPr>
            <a:r>
              <a:rPr sz="2000">
                <a:sym typeface="+mn-ea"/>
              </a:rPr>
              <a:t>    增大，    不再以    倍的关系增大，</a:t>
            </a:r>
            <a:endParaRPr sz="2000">
              <a:sym typeface="+mn-ea"/>
            </a:endParaRPr>
          </a:p>
          <a:p>
            <a:pPr marL="0" indent="0">
              <a:buNone/>
            </a:pPr>
            <a:r>
              <a:rPr sz="2000">
                <a:sym typeface="+mn-ea"/>
              </a:rPr>
              <a:t>而基本上保持不变。此时三极管工作于饱和状态。</a:t>
            </a:r>
            <a:endParaRPr sz="2000">
              <a:sym typeface="+mn-ea"/>
            </a:endParaRPr>
          </a:p>
        </p:txBody>
      </p:sp>
      <p:pic>
        <p:nvPicPr>
          <p:cNvPr id="5" name="图片 4"/>
          <p:cNvPicPr>
            <a:picLocks noChangeAspect="1"/>
          </p:cNvPicPr>
          <p:nvPr/>
        </p:nvPicPr>
        <p:blipFill>
          <a:blip r:embed="rId1"/>
          <a:stretch>
            <a:fillRect/>
          </a:stretch>
        </p:blipFill>
        <p:spPr>
          <a:xfrm>
            <a:off x="6917055" y="3848735"/>
            <a:ext cx="5253990" cy="2738120"/>
          </a:xfrm>
          <a:prstGeom prst="rect">
            <a:avLst/>
          </a:prstGeom>
        </p:spPr>
      </p:pic>
      <p:graphicFrame>
        <p:nvGraphicFramePr>
          <p:cNvPr id="6" name="对象 -2147482512"/>
          <p:cNvGraphicFramePr>
            <a:graphicFrameLocks noChangeAspect="1"/>
          </p:cNvGraphicFramePr>
          <p:nvPr/>
        </p:nvGraphicFramePr>
        <p:xfrm>
          <a:off x="5472430" y="3460750"/>
          <a:ext cx="349885" cy="331470"/>
        </p:xfrm>
        <a:graphic>
          <a:graphicData uri="http://schemas.openxmlformats.org/presentationml/2006/ole">
            <mc:AlternateContent xmlns:mc="http://schemas.openxmlformats.org/markup-compatibility/2006">
              <mc:Choice xmlns:v="urn:schemas-microsoft-com:vml" Requires="v">
                <p:oleObj spid="_x0000_s3076" name="" r:id="rId2" imgW="241300" imgH="228600" progId="Equation.DSMT4">
                  <p:embed/>
                </p:oleObj>
              </mc:Choice>
              <mc:Fallback>
                <p:oleObj name="" r:id="rId2" imgW="241300" imgH="228600" progId="Equation.DSMT4">
                  <p:embed/>
                  <p:pic>
                    <p:nvPicPr>
                      <p:cNvPr id="0" name="图片 3075"/>
                      <p:cNvPicPr/>
                      <p:nvPr/>
                    </p:nvPicPr>
                    <p:blipFill>
                      <a:blip r:embed="rId3"/>
                      <a:stretch>
                        <a:fillRect/>
                      </a:stretch>
                    </p:blipFill>
                    <p:spPr>
                      <a:xfrm>
                        <a:off x="5472430" y="3460750"/>
                        <a:ext cx="349885" cy="331470"/>
                      </a:xfrm>
                      <a:prstGeom prst="rect">
                        <a:avLst/>
                      </a:prstGeom>
                      <a:noFill/>
                      <a:ln w="38100">
                        <a:noFill/>
                        <a:miter/>
                      </a:ln>
                    </p:spPr>
                  </p:pic>
                </p:oleObj>
              </mc:Fallback>
            </mc:AlternateContent>
          </a:graphicData>
        </a:graphic>
      </p:graphicFrame>
      <p:graphicFrame>
        <p:nvGraphicFramePr>
          <p:cNvPr id="7" name="对象 -2147482511"/>
          <p:cNvGraphicFramePr>
            <a:graphicFrameLocks noChangeAspect="1"/>
          </p:cNvGraphicFramePr>
          <p:nvPr/>
        </p:nvGraphicFramePr>
        <p:xfrm>
          <a:off x="6162675" y="3469005"/>
          <a:ext cx="340995" cy="323215"/>
        </p:xfrm>
        <a:graphic>
          <a:graphicData uri="http://schemas.openxmlformats.org/presentationml/2006/ole">
            <mc:AlternateContent xmlns:mc="http://schemas.openxmlformats.org/markup-compatibility/2006">
              <mc:Choice xmlns:v="urn:schemas-microsoft-com:vml" Requires="v">
                <p:oleObj spid="_x0000_s8" name="" r:id="rId4" imgW="241300" imgH="228600" progId="Equation.DSMT4">
                  <p:embed/>
                </p:oleObj>
              </mc:Choice>
              <mc:Fallback>
                <p:oleObj name="" r:id="rId4" imgW="241300" imgH="228600" progId="Equation.DSMT4">
                  <p:embed/>
                  <p:pic>
                    <p:nvPicPr>
                      <p:cNvPr id="0" name="图片 5"/>
                      <p:cNvPicPr/>
                      <p:nvPr/>
                    </p:nvPicPr>
                    <p:blipFill>
                      <a:blip r:embed="rId5"/>
                      <a:stretch>
                        <a:fillRect/>
                      </a:stretch>
                    </p:blipFill>
                    <p:spPr>
                      <a:xfrm>
                        <a:off x="6162675" y="3469005"/>
                        <a:ext cx="340995" cy="323215"/>
                      </a:xfrm>
                      <a:prstGeom prst="rect">
                        <a:avLst/>
                      </a:prstGeom>
                      <a:noFill/>
                      <a:ln w="38100">
                        <a:noFill/>
                        <a:miter/>
                      </a:ln>
                    </p:spPr>
                  </p:pic>
                </p:oleObj>
              </mc:Fallback>
            </mc:AlternateContent>
          </a:graphicData>
        </a:graphic>
      </p:graphicFrame>
      <p:graphicFrame>
        <p:nvGraphicFramePr>
          <p:cNvPr id="9" name="对象 -2147482509"/>
          <p:cNvGraphicFramePr>
            <a:graphicFrameLocks noChangeAspect="1"/>
          </p:cNvGraphicFramePr>
          <p:nvPr/>
        </p:nvGraphicFramePr>
        <p:xfrm>
          <a:off x="1490980" y="4367530"/>
          <a:ext cx="1978660" cy="635000"/>
        </p:xfrm>
        <a:graphic>
          <a:graphicData uri="http://schemas.openxmlformats.org/presentationml/2006/ole">
            <mc:AlternateContent xmlns:mc="http://schemas.openxmlformats.org/markup-compatibility/2006">
              <mc:Choice xmlns:v="urn:schemas-microsoft-com:vml" Requires="v">
                <p:oleObj spid="_x0000_s10" name="" r:id="rId6" imgW="1345565" imgH="431800" progId="Equation.DSMT4">
                  <p:embed/>
                </p:oleObj>
              </mc:Choice>
              <mc:Fallback>
                <p:oleObj name="" r:id="rId6" imgW="1345565" imgH="431800" progId="Equation.DSMT4">
                  <p:embed/>
                  <p:pic>
                    <p:nvPicPr>
                      <p:cNvPr id="0" name="图片 6"/>
                      <p:cNvPicPr/>
                      <p:nvPr/>
                    </p:nvPicPr>
                    <p:blipFill>
                      <a:blip r:embed="rId7"/>
                      <a:stretch>
                        <a:fillRect/>
                      </a:stretch>
                    </p:blipFill>
                    <p:spPr>
                      <a:xfrm>
                        <a:off x="1490980" y="4367530"/>
                        <a:ext cx="1978660" cy="635000"/>
                      </a:xfrm>
                      <a:prstGeom prst="rect">
                        <a:avLst/>
                      </a:prstGeom>
                      <a:noFill/>
                      <a:ln w="38100">
                        <a:noFill/>
                        <a:miter/>
                      </a:ln>
                    </p:spPr>
                  </p:pic>
                </p:oleObj>
              </mc:Fallback>
            </mc:AlternateContent>
          </a:graphicData>
        </a:graphic>
      </p:graphicFrame>
      <p:graphicFrame>
        <p:nvGraphicFramePr>
          <p:cNvPr id="11" name="对象 -2147482508"/>
          <p:cNvGraphicFramePr>
            <a:graphicFrameLocks noChangeAspect="1"/>
          </p:cNvGraphicFramePr>
          <p:nvPr/>
        </p:nvGraphicFramePr>
        <p:xfrm>
          <a:off x="3553460" y="4523740"/>
          <a:ext cx="340360" cy="322580"/>
        </p:xfrm>
        <a:graphic>
          <a:graphicData uri="http://schemas.openxmlformats.org/presentationml/2006/ole">
            <mc:AlternateContent xmlns:mc="http://schemas.openxmlformats.org/markup-compatibility/2006">
              <mc:Choice xmlns:v="urn:schemas-microsoft-com:vml" Requires="v">
                <p:oleObj spid="_x0000_s12" name="" r:id="rId8" imgW="241300" imgH="228600" progId="Equation.DSMT4">
                  <p:embed/>
                </p:oleObj>
              </mc:Choice>
              <mc:Fallback>
                <p:oleObj name="" r:id="rId8" imgW="241300" imgH="228600" progId="Equation.DSMT4">
                  <p:embed/>
                  <p:pic>
                    <p:nvPicPr>
                      <p:cNvPr id="0" name="图片 7"/>
                      <p:cNvPicPr/>
                      <p:nvPr/>
                    </p:nvPicPr>
                    <p:blipFill>
                      <a:blip r:embed="rId9"/>
                      <a:stretch>
                        <a:fillRect/>
                      </a:stretch>
                    </p:blipFill>
                    <p:spPr>
                      <a:xfrm>
                        <a:off x="3553460" y="4523740"/>
                        <a:ext cx="340360" cy="322580"/>
                      </a:xfrm>
                      <a:prstGeom prst="rect">
                        <a:avLst/>
                      </a:prstGeom>
                      <a:noFill/>
                      <a:ln w="38100">
                        <a:noFill/>
                        <a:miter/>
                      </a:ln>
                    </p:spPr>
                  </p:pic>
                </p:oleObj>
              </mc:Fallback>
            </mc:AlternateContent>
          </a:graphicData>
        </a:graphic>
      </p:graphicFrame>
      <p:graphicFrame>
        <p:nvGraphicFramePr>
          <p:cNvPr id="13" name="对象 -2147482507"/>
          <p:cNvGraphicFramePr>
            <a:graphicFrameLocks noChangeAspect="1"/>
          </p:cNvGraphicFramePr>
          <p:nvPr/>
        </p:nvGraphicFramePr>
        <p:xfrm>
          <a:off x="810895" y="5002530"/>
          <a:ext cx="262255" cy="429895"/>
        </p:xfrm>
        <a:graphic>
          <a:graphicData uri="http://schemas.openxmlformats.org/presentationml/2006/ole">
            <mc:AlternateContent xmlns:mc="http://schemas.openxmlformats.org/markup-compatibility/2006">
              <mc:Choice xmlns:v="urn:schemas-microsoft-com:vml" Requires="v">
                <p:oleObj spid="_x0000_s14" name="" r:id="rId10" imgW="139700" imgH="228600" progId="Equation.DSMT4">
                  <p:embed/>
                </p:oleObj>
              </mc:Choice>
              <mc:Fallback>
                <p:oleObj name="" r:id="rId10" imgW="139700" imgH="228600" progId="Equation.DSMT4">
                  <p:embed/>
                  <p:pic>
                    <p:nvPicPr>
                      <p:cNvPr id="0" name="图片 8"/>
                      <p:cNvPicPr/>
                      <p:nvPr/>
                    </p:nvPicPr>
                    <p:blipFill>
                      <a:blip r:embed="rId11"/>
                      <a:stretch>
                        <a:fillRect/>
                      </a:stretch>
                    </p:blipFill>
                    <p:spPr>
                      <a:xfrm>
                        <a:off x="810895" y="5002530"/>
                        <a:ext cx="262255" cy="429895"/>
                      </a:xfrm>
                      <a:prstGeom prst="rect">
                        <a:avLst/>
                      </a:prstGeom>
                      <a:noFill/>
                      <a:ln w="38100">
                        <a:noFill/>
                        <a:miter/>
                      </a:ln>
                    </p:spPr>
                  </p:pic>
                </p:oleObj>
              </mc:Fallback>
            </mc:AlternateContent>
          </a:graphicData>
        </a:graphic>
      </p:graphicFrame>
      <p:graphicFrame>
        <p:nvGraphicFramePr>
          <p:cNvPr id="15" name="对象 -2147482506"/>
          <p:cNvGraphicFramePr>
            <a:graphicFrameLocks noChangeAspect="1"/>
          </p:cNvGraphicFramePr>
          <p:nvPr/>
        </p:nvGraphicFramePr>
        <p:xfrm>
          <a:off x="1905000" y="4960620"/>
          <a:ext cx="314325" cy="471805"/>
        </p:xfrm>
        <a:graphic>
          <a:graphicData uri="http://schemas.openxmlformats.org/presentationml/2006/ole">
            <mc:AlternateContent xmlns:mc="http://schemas.openxmlformats.org/markup-compatibility/2006">
              <mc:Choice xmlns:v="urn:schemas-microsoft-com:vml" Requires="v">
                <p:oleObj spid="_x0000_s16" name="" r:id="rId12" imgW="152400" imgH="228600" progId="Equation.DSMT4">
                  <p:embed/>
                </p:oleObj>
              </mc:Choice>
              <mc:Fallback>
                <p:oleObj name="" r:id="rId12" imgW="152400" imgH="228600" progId="Equation.DSMT4">
                  <p:embed/>
                  <p:pic>
                    <p:nvPicPr>
                      <p:cNvPr id="0" name="图片 9"/>
                      <p:cNvPicPr/>
                      <p:nvPr/>
                    </p:nvPicPr>
                    <p:blipFill>
                      <a:blip r:embed="rId13"/>
                      <a:stretch>
                        <a:fillRect/>
                      </a:stretch>
                    </p:blipFill>
                    <p:spPr>
                      <a:xfrm>
                        <a:off x="1905000" y="4960620"/>
                        <a:ext cx="314325" cy="471805"/>
                      </a:xfrm>
                      <a:prstGeom prst="rect">
                        <a:avLst/>
                      </a:prstGeom>
                      <a:noFill/>
                      <a:ln w="38100">
                        <a:noFill/>
                        <a:miter/>
                      </a:ln>
                    </p:spPr>
                  </p:pic>
                </p:oleObj>
              </mc:Fallback>
            </mc:AlternateContent>
          </a:graphicData>
        </a:graphic>
      </p:graphicFrame>
      <p:graphicFrame>
        <p:nvGraphicFramePr>
          <p:cNvPr id="17" name="对象 -2147482505"/>
          <p:cNvGraphicFramePr>
            <a:graphicFrameLocks noChangeAspect="1"/>
          </p:cNvGraphicFramePr>
          <p:nvPr/>
        </p:nvGraphicFramePr>
        <p:xfrm>
          <a:off x="3147695" y="4960620"/>
          <a:ext cx="321945" cy="429895"/>
        </p:xfrm>
        <a:graphic>
          <a:graphicData uri="http://schemas.openxmlformats.org/presentationml/2006/ole">
            <mc:AlternateContent xmlns:mc="http://schemas.openxmlformats.org/markup-compatibility/2006">
              <mc:Choice xmlns:v="urn:schemas-microsoft-com:vml" Requires="v">
                <p:oleObj spid="_x0000_s18" name="" r:id="rId14" imgW="152400" imgH="203200" progId="Equation.DSMT4">
                  <p:embed/>
                </p:oleObj>
              </mc:Choice>
              <mc:Fallback>
                <p:oleObj name="" r:id="rId14" imgW="152400" imgH="203200" progId="Equation.DSMT4">
                  <p:embed/>
                  <p:pic>
                    <p:nvPicPr>
                      <p:cNvPr id="0" name="图片 10"/>
                      <p:cNvPicPr/>
                      <p:nvPr/>
                    </p:nvPicPr>
                    <p:blipFill>
                      <a:blip r:embed="rId15"/>
                      <a:stretch>
                        <a:fillRect/>
                      </a:stretch>
                    </p:blipFill>
                    <p:spPr>
                      <a:xfrm>
                        <a:off x="3147695" y="4960620"/>
                        <a:ext cx="321945" cy="429895"/>
                      </a:xfrm>
                      <a:prstGeom prst="rect">
                        <a:avLst/>
                      </a:prstGeom>
                      <a:noFill/>
                      <a:ln w="38100">
                        <a:noFill/>
                        <a:miter/>
                      </a:ln>
                    </p:spPr>
                  </p:pic>
                </p:oleObj>
              </mc:Fallback>
            </mc:AlternateContent>
          </a:graphicData>
        </a:graphic>
      </p:graphicFrame>
    </p:spTree>
    <p:custDataLst>
      <p:tags r:id="rId16"/>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10.2 基本逻辑门电路</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sym typeface="+mn-ea"/>
              </a:rPr>
              <a:t>10.2.1晶体管的开关特性</a:t>
            </a:r>
            <a:endParaRPr sz="2000"/>
          </a:p>
        </p:txBody>
      </p:sp>
      <p:sp>
        <p:nvSpPr>
          <p:cNvPr id="4" name="内容占位符 2"/>
          <p:cNvSpPr>
            <a:spLocks noGrp="1"/>
          </p:cNvSpPr>
          <p:nvPr/>
        </p:nvSpPr>
        <p:spPr>
          <a:xfrm>
            <a:off x="669925" y="1438275"/>
            <a:ext cx="10984865" cy="191389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(2)动态开关特性</a:t>
            </a:r>
            <a:endParaRPr sz="2000">
              <a:sym typeface="+mn-ea"/>
            </a:endParaRPr>
          </a:p>
          <a:p>
            <a:pPr marL="0" indent="0">
              <a:buNone/>
            </a:pPr>
            <a:r>
              <a:rPr sz="2000">
                <a:sym typeface="+mn-ea"/>
              </a:rPr>
              <a:t>    和二极管相似，三极管工作在开关状态时，其内部电荷的建立与消散都需要一定的时间。因此，集电极电流    的变化总是滞后于输入电压     的变化，这说明三极管由截止变为</a:t>
            </a:r>
            <a:endParaRPr sz="2000">
              <a:sym typeface="+mn-ea"/>
            </a:endParaRPr>
          </a:p>
          <a:p>
            <a:pPr marL="0" indent="0">
              <a:buNone/>
            </a:pPr>
            <a:r>
              <a:rPr sz="2000">
                <a:sym typeface="+mn-ea"/>
              </a:rPr>
              <a:t>饱</a:t>
            </a:r>
            <a:r>
              <a:rPr sz="2000">
                <a:sym typeface="+mn-ea"/>
              </a:rPr>
              <a:t>和</a:t>
            </a:r>
            <a:r>
              <a:rPr sz="2000">
                <a:sym typeface="+mn-ea"/>
              </a:rPr>
              <a:t>或由饱和变为截止需要一定的时间。</a:t>
            </a:r>
            <a:endParaRPr sz="2000">
              <a:sym typeface="+mn-ea"/>
            </a:endParaRPr>
          </a:p>
        </p:txBody>
      </p:sp>
      <p:graphicFrame>
        <p:nvGraphicFramePr>
          <p:cNvPr id="5" name="对象 -2147482528"/>
          <p:cNvGraphicFramePr>
            <a:graphicFrameLocks noChangeAspect="1"/>
          </p:cNvGraphicFramePr>
          <p:nvPr/>
        </p:nvGraphicFramePr>
        <p:xfrm>
          <a:off x="2934970" y="2330450"/>
          <a:ext cx="302260" cy="453390"/>
        </p:xfrm>
        <a:graphic>
          <a:graphicData uri="http://schemas.openxmlformats.org/presentationml/2006/ole">
            <mc:AlternateContent xmlns:mc="http://schemas.openxmlformats.org/markup-compatibility/2006">
              <mc:Choice xmlns:v="urn:schemas-microsoft-com:vml" Requires="v">
                <p:oleObj spid="_x0000_s19" name="" r:id="rId1" imgW="152400" imgH="228600" progId="Equation.DSMT4">
                  <p:embed/>
                </p:oleObj>
              </mc:Choice>
              <mc:Fallback>
                <p:oleObj name="" r:id="rId1" imgW="152400" imgH="228600" progId="Equation.DSMT4">
                  <p:embed/>
                  <p:pic>
                    <p:nvPicPr>
                      <p:cNvPr id="0" name="图片 18"/>
                      <p:cNvPicPr/>
                      <p:nvPr/>
                    </p:nvPicPr>
                    <p:blipFill>
                      <a:blip r:embed="rId2"/>
                      <a:stretch>
                        <a:fillRect/>
                      </a:stretch>
                    </p:blipFill>
                    <p:spPr>
                      <a:xfrm>
                        <a:off x="2934970" y="2330450"/>
                        <a:ext cx="302260" cy="453390"/>
                      </a:xfrm>
                      <a:prstGeom prst="rect">
                        <a:avLst/>
                      </a:prstGeom>
                      <a:noFill/>
                      <a:ln w="38100">
                        <a:noFill/>
                        <a:miter/>
                      </a:ln>
                    </p:spPr>
                  </p:pic>
                </p:oleObj>
              </mc:Fallback>
            </mc:AlternateContent>
          </a:graphicData>
        </a:graphic>
      </p:graphicFrame>
      <p:graphicFrame>
        <p:nvGraphicFramePr>
          <p:cNvPr id="6" name="对象 -2147482527"/>
          <p:cNvGraphicFramePr>
            <a:graphicFrameLocks noChangeAspect="1"/>
          </p:cNvGraphicFramePr>
          <p:nvPr/>
        </p:nvGraphicFramePr>
        <p:xfrm>
          <a:off x="6601460" y="2330450"/>
          <a:ext cx="341630" cy="473075"/>
        </p:xfrm>
        <a:graphic>
          <a:graphicData uri="http://schemas.openxmlformats.org/presentationml/2006/ole">
            <mc:AlternateContent xmlns:mc="http://schemas.openxmlformats.org/markup-compatibility/2006">
              <mc:Choice xmlns:v="urn:schemas-microsoft-com:vml" Requires="v">
                <p:oleObj spid="_x0000_s20" name="" r:id="rId3" imgW="165100" imgH="228600" progId="Equation.DSMT4">
                  <p:embed/>
                </p:oleObj>
              </mc:Choice>
              <mc:Fallback>
                <p:oleObj name="" r:id="rId3" imgW="165100" imgH="228600" progId="Equation.DSMT4">
                  <p:embed/>
                  <p:pic>
                    <p:nvPicPr>
                      <p:cNvPr id="0" name="图片 19"/>
                      <p:cNvPicPr/>
                      <p:nvPr/>
                    </p:nvPicPr>
                    <p:blipFill>
                      <a:blip r:embed="rId4"/>
                      <a:stretch>
                        <a:fillRect/>
                      </a:stretch>
                    </p:blipFill>
                    <p:spPr>
                      <a:xfrm>
                        <a:off x="6601460" y="2330450"/>
                        <a:ext cx="341630" cy="473075"/>
                      </a:xfrm>
                      <a:prstGeom prst="rect">
                        <a:avLst/>
                      </a:prstGeom>
                      <a:noFill/>
                      <a:ln w="38100">
                        <a:noFill/>
                        <a:miter/>
                      </a:ln>
                    </p:spPr>
                  </p:pic>
                </p:oleObj>
              </mc:Fallback>
            </mc:AlternateContent>
          </a:graphicData>
        </a:graphic>
      </p:graphicFrame>
    </p:spTree>
    <p:custDataLst>
      <p:tags r:id="rId5"/>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10.2 基本逻辑门电路</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lang="en-US" altLang="zh-CN" sz="2000">
                <a:sym typeface="+mn-ea"/>
              </a:rPr>
              <a:t> </a:t>
            </a:r>
            <a:r>
              <a:rPr sz="2000">
                <a:sym typeface="+mn-ea"/>
              </a:rPr>
              <a:t>10.2.2 MOS管的开关特性</a:t>
            </a:r>
            <a:endParaRPr sz="2000">
              <a:sym typeface="+mn-ea"/>
            </a:endParaRPr>
          </a:p>
        </p:txBody>
      </p:sp>
      <p:sp>
        <p:nvSpPr>
          <p:cNvPr id="4" name="内容占位符 2"/>
          <p:cNvSpPr>
            <a:spLocks noGrp="1"/>
          </p:cNvSpPr>
          <p:nvPr/>
        </p:nvSpPr>
        <p:spPr>
          <a:xfrm>
            <a:off x="669925" y="1438275"/>
            <a:ext cx="10984865" cy="475107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图10-16(a)是N沟道增强型管组成的开关电路，MOS管的开启电压为         。当输入电压            &lt;        时，MOS管没有形成导电沟道，管子截止，         ，输出电压         。这时漏极与源极间呈高阻态，阻值可达     Ω，如同开关的断开状态,其等效电路如图10-16(b)所示。</a:t>
            </a:r>
            <a:endParaRPr sz="2000">
              <a:sym typeface="+mn-ea"/>
            </a:endParaRPr>
          </a:p>
          <a:p>
            <a:endParaRPr sz="2000">
              <a:sym typeface="+mn-ea"/>
            </a:endParaRPr>
          </a:p>
          <a:p>
            <a:endParaRPr sz="2000">
              <a:sym typeface="+mn-ea"/>
            </a:endParaRPr>
          </a:p>
          <a:p>
            <a:endParaRPr sz="2000">
              <a:sym typeface="+mn-ea"/>
            </a:endParaRPr>
          </a:p>
          <a:p>
            <a:endParaRPr sz="2000">
              <a:sym typeface="+mn-ea"/>
            </a:endParaRPr>
          </a:p>
          <a:p>
            <a:pPr marL="0" indent="0">
              <a:buNone/>
            </a:pPr>
            <a:r>
              <a:rPr sz="2000">
                <a:sym typeface="+mn-ea"/>
              </a:rPr>
              <a:t>      当输入电压     增加到足够大时，MOS管的沟道电阻将变得很小，只要         ，输出电压将变为低电平，即       ，MOS管相当于开关闭合状态, 其等效电路如图10-16(c)所示。</a:t>
            </a:r>
            <a:endParaRPr sz="2000">
              <a:sym typeface="+mn-ea"/>
            </a:endParaRPr>
          </a:p>
        </p:txBody>
      </p:sp>
      <p:graphicFrame>
        <p:nvGraphicFramePr>
          <p:cNvPr id="5" name="对象 -2147482572"/>
          <p:cNvGraphicFramePr>
            <a:graphicFrameLocks noChangeAspect="1"/>
          </p:cNvGraphicFramePr>
          <p:nvPr/>
        </p:nvGraphicFramePr>
        <p:xfrm>
          <a:off x="9469755" y="1438275"/>
          <a:ext cx="759460" cy="437515"/>
        </p:xfrm>
        <a:graphic>
          <a:graphicData uri="http://schemas.openxmlformats.org/presentationml/2006/ole">
            <mc:AlternateContent xmlns:mc="http://schemas.openxmlformats.org/markup-compatibility/2006">
              <mc:Choice xmlns:v="urn:schemas-microsoft-com:vml" Requires="v">
                <p:oleObj spid="_x0000_s3076" name="" r:id="rId1" imgW="419100" imgH="241300" progId="Equation.DSMT4">
                  <p:embed/>
                </p:oleObj>
              </mc:Choice>
              <mc:Fallback>
                <p:oleObj name="" r:id="rId1" imgW="419100" imgH="241300" progId="Equation.DSMT4">
                  <p:embed/>
                  <p:pic>
                    <p:nvPicPr>
                      <p:cNvPr id="0" name="图片 3075"/>
                      <p:cNvPicPr/>
                      <p:nvPr/>
                    </p:nvPicPr>
                    <p:blipFill>
                      <a:blip r:embed="rId2"/>
                      <a:stretch>
                        <a:fillRect/>
                      </a:stretch>
                    </p:blipFill>
                    <p:spPr>
                      <a:xfrm>
                        <a:off x="9469755" y="1438275"/>
                        <a:ext cx="759460" cy="437515"/>
                      </a:xfrm>
                      <a:prstGeom prst="rect">
                        <a:avLst/>
                      </a:prstGeom>
                      <a:noFill/>
                      <a:ln w="38100">
                        <a:noFill/>
                        <a:miter/>
                      </a:ln>
                    </p:spPr>
                  </p:pic>
                </p:oleObj>
              </mc:Fallback>
            </mc:AlternateContent>
          </a:graphicData>
        </a:graphic>
      </p:graphicFrame>
      <p:graphicFrame>
        <p:nvGraphicFramePr>
          <p:cNvPr id="6" name="对象 -2147482571"/>
          <p:cNvGraphicFramePr>
            <a:graphicFrameLocks noChangeAspect="1"/>
          </p:cNvGraphicFramePr>
          <p:nvPr/>
        </p:nvGraphicFramePr>
        <p:xfrm>
          <a:off x="1327150" y="1794510"/>
          <a:ext cx="1009015" cy="443230"/>
        </p:xfrm>
        <a:graphic>
          <a:graphicData uri="http://schemas.openxmlformats.org/presentationml/2006/ole">
            <mc:AlternateContent xmlns:mc="http://schemas.openxmlformats.org/markup-compatibility/2006">
              <mc:Choice xmlns:v="urn:schemas-microsoft-com:vml" Requires="v">
                <p:oleObj spid="_x0000_s7" name="" r:id="rId3" imgW="520700" imgH="228600" progId="Equation.DSMT4">
                  <p:embed/>
                </p:oleObj>
              </mc:Choice>
              <mc:Fallback>
                <p:oleObj name="" r:id="rId3" imgW="520700" imgH="228600" progId="Equation.DSMT4">
                  <p:embed/>
                  <p:pic>
                    <p:nvPicPr>
                      <p:cNvPr id="0" name="图片 6"/>
                      <p:cNvPicPr/>
                      <p:nvPr/>
                    </p:nvPicPr>
                    <p:blipFill>
                      <a:blip r:embed="rId4"/>
                      <a:stretch>
                        <a:fillRect/>
                      </a:stretch>
                    </p:blipFill>
                    <p:spPr>
                      <a:xfrm>
                        <a:off x="1327150" y="1794510"/>
                        <a:ext cx="1009015" cy="443230"/>
                      </a:xfrm>
                      <a:prstGeom prst="rect">
                        <a:avLst/>
                      </a:prstGeom>
                      <a:noFill/>
                      <a:ln w="38100">
                        <a:noFill/>
                        <a:miter/>
                      </a:ln>
                    </p:spPr>
                  </p:pic>
                </p:oleObj>
              </mc:Fallback>
            </mc:AlternateContent>
          </a:graphicData>
        </a:graphic>
      </p:graphicFrame>
      <p:graphicFrame>
        <p:nvGraphicFramePr>
          <p:cNvPr id="8" name="对象 -2147482570"/>
          <p:cNvGraphicFramePr>
            <a:graphicFrameLocks noChangeAspect="1"/>
          </p:cNvGraphicFramePr>
          <p:nvPr/>
        </p:nvGraphicFramePr>
        <p:xfrm>
          <a:off x="2545715" y="1875790"/>
          <a:ext cx="654685" cy="377190"/>
        </p:xfrm>
        <a:graphic>
          <a:graphicData uri="http://schemas.openxmlformats.org/presentationml/2006/ole">
            <mc:AlternateContent xmlns:mc="http://schemas.openxmlformats.org/markup-compatibility/2006">
              <mc:Choice xmlns:v="urn:schemas-microsoft-com:vml" Requires="v">
                <p:oleObj spid="_x0000_s9" name="" r:id="rId5" imgW="419100" imgH="241300" progId="Equation.DSMT4">
                  <p:embed/>
                </p:oleObj>
              </mc:Choice>
              <mc:Fallback>
                <p:oleObj name="" r:id="rId5" imgW="419100" imgH="241300" progId="Equation.DSMT4">
                  <p:embed/>
                  <p:pic>
                    <p:nvPicPr>
                      <p:cNvPr id="0" name="图片 7"/>
                      <p:cNvPicPr/>
                      <p:nvPr/>
                    </p:nvPicPr>
                    <p:blipFill>
                      <a:blip r:embed="rId2"/>
                      <a:stretch>
                        <a:fillRect/>
                      </a:stretch>
                    </p:blipFill>
                    <p:spPr>
                      <a:xfrm>
                        <a:off x="2545715" y="1875790"/>
                        <a:ext cx="654685" cy="377190"/>
                      </a:xfrm>
                      <a:prstGeom prst="rect">
                        <a:avLst/>
                      </a:prstGeom>
                      <a:noFill/>
                      <a:ln w="38100">
                        <a:noFill/>
                        <a:miter/>
                      </a:ln>
                    </p:spPr>
                  </p:pic>
                </p:oleObj>
              </mc:Fallback>
            </mc:AlternateContent>
          </a:graphicData>
        </a:graphic>
      </p:graphicFrame>
      <p:graphicFrame>
        <p:nvGraphicFramePr>
          <p:cNvPr id="10" name="对象 -2147482569"/>
          <p:cNvGraphicFramePr>
            <a:graphicFrameLocks noChangeAspect="1"/>
          </p:cNvGraphicFramePr>
          <p:nvPr/>
        </p:nvGraphicFramePr>
        <p:xfrm>
          <a:off x="8508365" y="1821815"/>
          <a:ext cx="838200" cy="431165"/>
        </p:xfrm>
        <a:graphic>
          <a:graphicData uri="http://schemas.openxmlformats.org/presentationml/2006/ole">
            <mc:AlternateContent xmlns:mc="http://schemas.openxmlformats.org/markup-compatibility/2006">
              <mc:Choice xmlns:v="urn:schemas-microsoft-com:vml" Requires="v">
                <p:oleObj spid="_x0000_s11" name="" r:id="rId6" imgW="444500" imgH="228600" progId="Equation.DSMT4">
                  <p:embed/>
                </p:oleObj>
              </mc:Choice>
              <mc:Fallback>
                <p:oleObj name="" r:id="rId6" imgW="444500" imgH="228600" progId="Equation.DSMT4">
                  <p:embed/>
                  <p:pic>
                    <p:nvPicPr>
                      <p:cNvPr id="0" name="图片 8"/>
                      <p:cNvPicPr/>
                      <p:nvPr/>
                    </p:nvPicPr>
                    <p:blipFill>
                      <a:blip r:embed="rId7"/>
                      <a:stretch>
                        <a:fillRect/>
                      </a:stretch>
                    </p:blipFill>
                    <p:spPr>
                      <a:xfrm>
                        <a:off x="8508365" y="1821815"/>
                        <a:ext cx="838200" cy="431165"/>
                      </a:xfrm>
                      <a:prstGeom prst="rect">
                        <a:avLst/>
                      </a:prstGeom>
                      <a:noFill/>
                      <a:ln w="38100">
                        <a:noFill/>
                        <a:miter/>
                      </a:ln>
                    </p:spPr>
                  </p:pic>
                </p:oleObj>
              </mc:Fallback>
            </mc:AlternateContent>
          </a:graphicData>
        </a:graphic>
      </p:graphicFrame>
      <p:graphicFrame>
        <p:nvGraphicFramePr>
          <p:cNvPr id="12" name="对象 -2147482495"/>
          <p:cNvGraphicFramePr>
            <a:graphicFrameLocks noChangeAspect="1"/>
          </p:cNvGraphicFramePr>
          <p:nvPr/>
        </p:nvGraphicFramePr>
        <p:xfrm>
          <a:off x="10684510" y="1840865"/>
          <a:ext cx="837565" cy="351155"/>
        </p:xfrm>
        <a:graphic>
          <a:graphicData uri="http://schemas.openxmlformats.org/presentationml/2006/ole">
            <mc:AlternateContent xmlns:mc="http://schemas.openxmlformats.org/markup-compatibility/2006">
              <mc:Choice xmlns:v="urn:schemas-microsoft-com:vml" Requires="v">
                <p:oleObj spid="_x0000_s13" name="" r:id="rId8" imgW="546100" imgH="228600" progId="Equation.DSMT4">
                  <p:embed/>
                </p:oleObj>
              </mc:Choice>
              <mc:Fallback>
                <p:oleObj name="" r:id="rId8" imgW="546100" imgH="228600" progId="Equation.DSMT4">
                  <p:embed/>
                  <p:pic>
                    <p:nvPicPr>
                      <p:cNvPr id="0" name="图片 9"/>
                      <p:cNvPicPr/>
                      <p:nvPr/>
                    </p:nvPicPr>
                    <p:blipFill>
                      <a:blip r:embed="rId9"/>
                      <a:stretch>
                        <a:fillRect/>
                      </a:stretch>
                    </p:blipFill>
                    <p:spPr>
                      <a:xfrm>
                        <a:off x="10684510" y="1840865"/>
                        <a:ext cx="837565" cy="351155"/>
                      </a:xfrm>
                      <a:prstGeom prst="rect">
                        <a:avLst/>
                      </a:prstGeom>
                      <a:noFill/>
                      <a:ln w="38100">
                        <a:noFill/>
                        <a:miter/>
                      </a:ln>
                    </p:spPr>
                  </p:pic>
                </p:oleObj>
              </mc:Fallback>
            </mc:AlternateContent>
          </a:graphicData>
        </a:graphic>
      </p:graphicFrame>
      <p:graphicFrame>
        <p:nvGraphicFramePr>
          <p:cNvPr id="14" name="对象 -2147482494"/>
          <p:cNvGraphicFramePr>
            <a:graphicFrameLocks noChangeAspect="1"/>
          </p:cNvGraphicFramePr>
          <p:nvPr/>
        </p:nvGraphicFramePr>
        <p:xfrm>
          <a:off x="5479415" y="2252980"/>
          <a:ext cx="363855" cy="378460"/>
        </p:xfrm>
        <a:graphic>
          <a:graphicData uri="http://schemas.openxmlformats.org/presentationml/2006/ole">
            <mc:AlternateContent xmlns:mc="http://schemas.openxmlformats.org/markup-compatibility/2006">
              <mc:Choice xmlns:v="urn:schemas-microsoft-com:vml" Requires="v">
                <p:oleObj spid="_x0000_s15" name="" r:id="rId10" imgW="228600" imgH="203200" progId="Equation.DSMT4">
                  <p:embed/>
                </p:oleObj>
              </mc:Choice>
              <mc:Fallback>
                <p:oleObj name="" r:id="rId10" imgW="228600" imgH="203200" progId="Equation.DSMT4">
                  <p:embed/>
                  <p:pic>
                    <p:nvPicPr>
                      <p:cNvPr id="0" name="图片 10"/>
                      <p:cNvPicPr/>
                      <p:nvPr/>
                    </p:nvPicPr>
                    <p:blipFill>
                      <a:blip r:embed="rId11"/>
                      <a:stretch>
                        <a:fillRect/>
                      </a:stretch>
                    </p:blipFill>
                    <p:spPr>
                      <a:xfrm>
                        <a:off x="5479415" y="2252980"/>
                        <a:ext cx="363855" cy="378460"/>
                      </a:xfrm>
                      <a:prstGeom prst="rect">
                        <a:avLst/>
                      </a:prstGeom>
                      <a:noFill/>
                      <a:ln w="38100">
                        <a:noFill/>
                        <a:miter/>
                      </a:ln>
                    </p:spPr>
                  </p:pic>
                </p:oleObj>
              </mc:Fallback>
            </mc:AlternateContent>
          </a:graphicData>
        </a:graphic>
      </p:graphicFrame>
      <p:pic>
        <p:nvPicPr>
          <p:cNvPr id="16" name="图片 15"/>
          <p:cNvPicPr>
            <a:picLocks noChangeAspect="1"/>
          </p:cNvPicPr>
          <p:nvPr/>
        </p:nvPicPr>
        <p:blipFill>
          <a:blip r:embed="rId12"/>
          <a:stretch>
            <a:fillRect/>
          </a:stretch>
        </p:blipFill>
        <p:spPr>
          <a:xfrm>
            <a:off x="4122420" y="2631440"/>
            <a:ext cx="3947160" cy="2623820"/>
          </a:xfrm>
          <a:prstGeom prst="rect">
            <a:avLst/>
          </a:prstGeom>
        </p:spPr>
      </p:pic>
      <p:graphicFrame>
        <p:nvGraphicFramePr>
          <p:cNvPr id="17" name="对象 -2147482487"/>
          <p:cNvGraphicFramePr>
            <a:graphicFrameLocks noChangeAspect="1"/>
          </p:cNvGraphicFramePr>
          <p:nvPr/>
        </p:nvGraphicFramePr>
        <p:xfrm>
          <a:off x="2710815" y="5199380"/>
          <a:ext cx="325120" cy="451485"/>
        </p:xfrm>
        <a:graphic>
          <a:graphicData uri="http://schemas.openxmlformats.org/presentationml/2006/ole">
            <mc:AlternateContent xmlns:mc="http://schemas.openxmlformats.org/markup-compatibility/2006">
              <mc:Choice xmlns:v="urn:schemas-microsoft-com:vml" Requires="v">
                <p:oleObj spid="_x0000_s18" name="" r:id="rId13" imgW="165100" imgH="228600" progId="Equation.DSMT4">
                  <p:embed/>
                </p:oleObj>
              </mc:Choice>
              <mc:Fallback>
                <p:oleObj name="" r:id="rId13" imgW="165100" imgH="228600" progId="Equation.DSMT4">
                  <p:embed/>
                  <p:pic>
                    <p:nvPicPr>
                      <p:cNvPr id="0" name="图片 12"/>
                      <p:cNvPicPr/>
                      <p:nvPr/>
                    </p:nvPicPr>
                    <p:blipFill>
                      <a:blip r:embed="rId14"/>
                      <a:stretch>
                        <a:fillRect/>
                      </a:stretch>
                    </p:blipFill>
                    <p:spPr>
                      <a:xfrm>
                        <a:off x="2710815" y="5199380"/>
                        <a:ext cx="325120" cy="451485"/>
                      </a:xfrm>
                      <a:prstGeom prst="rect">
                        <a:avLst/>
                      </a:prstGeom>
                      <a:noFill/>
                      <a:ln w="38100">
                        <a:noFill/>
                        <a:miter/>
                      </a:ln>
                    </p:spPr>
                  </p:pic>
                </p:oleObj>
              </mc:Fallback>
            </mc:AlternateContent>
          </a:graphicData>
        </a:graphic>
      </p:graphicFrame>
      <p:graphicFrame>
        <p:nvGraphicFramePr>
          <p:cNvPr id="19" name="对象 -2147482486"/>
          <p:cNvGraphicFramePr>
            <a:graphicFrameLocks noChangeAspect="1"/>
          </p:cNvGraphicFramePr>
          <p:nvPr/>
        </p:nvGraphicFramePr>
        <p:xfrm>
          <a:off x="9773920" y="5255260"/>
          <a:ext cx="831850" cy="340360"/>
        </p:xfrm>
        <a:graphic>
          <a:graphicData uri="http://schemas.openxmlformats.org/presentationml/2006/ole">
            <mc:AlternateContent xmlns:mc="http://schemas.openxmlformats.org/markup-compatibility/2006">
              <mc:Choice xmlns:v="urn:schemas-microsoft-com:vml" Requires="v">
                <p:oleObj spid="_x0000_s20" name="" r:id="rId15" imgW="558800" imgH="228600" progId="Equation.DSMT4">
                  <p:embed/>
                </p:oleObj>
              </mc:Choice>
              <mc:Fallback>
                <p:oleObj name="" r:id="rId15" imgW="558800" imgH="228600" progId="Equation.DSMT4">
                  <p:embed/>
                  <p:pic>
                    <p:nvPicPr>
                      <p:cNvPr id="0" name="图片 13"/>
                      <p:cNvPicPr/>
                      <p:nvPr/>
                    </p:nvPicPr>
                    <p:blipFill>
                      <a:blip r:embed="rId16"/>
                      <a:stretch>
                        <a:fillRect/>
                      </a:stretch>
                    </p:blipFill>
                    <p:spPr>
                      <a:xfrm>
                        <a:off x="9773920" y="5255260"/>
                        <a:ext cx="831850" cy="340360"/>
                      </a:xfrm>
                      <a:prstGeom prst="rect">
                        <a:avLst/>
                      </a:prstGeom>
                      <a:noFill/>
                      <a:ln w="38100">
                        <a:noFill/>
                        <a:miter/>
                      </a:ln>
                    </p:spPr>
                  </p:pic>
                </p:oleObj>
              </mc:Fallback>
            </mc:AlternateContent>
          </a:graphicData>
        </a:graphic>
      </p:graphicFrame>
      <p:graphicFrame>
        <p:nvGraphicFramePr>
          <p:cNvPr id="21" name="对象 -2147482485"/>
          <p:cNvGraphicFramePr>
            <a:graphicFrameLocks noChangeAspect="1"/>
          </p:cNvGraphicFramePr>
          <p:nvPr/>
        </p:nvGraphicFramePr>
        <p:xfrm>
          <a:off x="3503295" y="5706745"/>
          <a:ext cx="619760" cy="349250"/>
        </p:xfrm>
        <a:graphic>
          <a:graphicData uri="http://schemas.openxmlformats.org/presentationml/2006/ole">
            <mc:AlternateContent xmlns:mc="http://schemas.openxmlformats.org/markup-compatibility/2006">
              <mc:Choice xmlns:v="urn:schemas-microsoft-com:vml" Requires="v">
                <p:oleObj spid="_x0000_s22" name="" r:id="rId17" imgW="405765" imgH="228600" progId="Equation.DSMT4">
                  <p:embed/>
                </p:oleObj>
              </mc:Choice>
              <mc:Fallback>
                <p:oleObj name="" r:id="rId17" imgW="405765" imgH="228600" progId="Equation.DSMT4">
                  <p:embed/>
                  <p:pic>
                    <p:nvPicPr>
                      <p:cNvPr id="0" name="图片 14"/>
                      <p:cNvPicPr/>
                      <p:nvPr/>
                    </p:nvPicPr>
                    <p:blipFill>
                      <a:blip r:embed="rId18"/>
                      <a:stretch>
                        <a:fillRect/>
                      </a:stretch>
                    </p:blipFill>
                    <p:spPr>
                      <a:xfrm>
                        <a:off x="3503295" y="5706745"/>
                        <a:ext cx="619760" cy="349250"/>
                      </a:xfrm>
                      <a:prstGeom prst="rect">
                        <a:avLst/>
                      </a:prstGeom>
                      <a:noFill/>
                      <a:ln w="38100">
                        <a:noFill/>
                        <a:miter/>
                      </a:ln>
                    </p:spPr>
                  </p:pic>
                </p:oleObj>
              </mc:Fallback>
            </mc:AlternateContent>
          </a:graphicData>
        </a:graphic>
      </p:graphicFrame>
    </p:spTree>
    <p:custDataLst>
      <p:tags r:id="rId19"/>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10.2 基本逻辑门电路</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sym typeface="+mn-ea"/>
              </a:rPr>
              <a:t>10.2.3 TTL与非门</a:t>
            </a:r>
            <a:endParaRPr sz="2000">
              <a:sym typeface="+mn-ea"/>
            </a:endParaRPr>
          </a:p>
        </p:txBody>
      </p:sp>
      <p:sp>
        <p:nvSpPr>
          <p:cNvPr id="4" name="内容占位符 2"/>
          <p:cNvSpPr>
            <a:spLocks noGrp="1"/>
          </p:cNvSpPr>
          <p:nvPr/>
        </p:nvSpPr>
        <p:spPr>
          <a:xfrm>
            <a:off x="669925" y="1438275"/>
            <a:ext cx="10984865" cy="423672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１．TTL与非门</a:t>
            </a:r>
            <a:endParaRPr sz="2000">
              <a:sym typeface="+mn-ea"/>
            </a:endParaRPr>
          </a:p>
          <a:p>
            <a:pPr marL="0" indent="0">
              <a:buNone/>
            </a:pPr>
            <a:r>
              <a:rPr sz="2000">
                <a:sym typeface="+mn-ea"/>
              </a:rPr>
              <a:t>   （1）工作原理</a:t>
            </a:r>
            <a:endParaRPr sz="2000">
              <a:sym typeface="+mn-ea"/>
            </a:endParaRPr>
          </a:p>
          <a:p>
            <a:endParaRPr sz="2000">
              <a:sym typeface="+mn-ea"/>
            </a:endParaRPr>
          </a:p>
          <a:p>
            <a:pPr marL="0" indent="0">
              <a:buNone/>
            </a:pPr>
            <a:r>
              <a:rPr sz="2000">
                <a:sym typeface="+mn-ea"/>
              </a:rPr>
              <a:t>    标准TTL与非门电路和逻辑符号如上图(a)、(b)所示。它的工作原理如下：</a:t>
            </a:r>
            <a:endParaRPr sz="2000">
              <a:sym typeface="+mn-ea"/>
            </a:endParaRPr>
          </a:p>
          <a:p>
            <a:pPr marL="0" indent="0">
              <a:buNone/>
            </a:pPr>
            <a:r>
              <a:rPr sz="2000">
                <a:sym typeface="+mn-ea"/>
              </a:rPr>
              <a:t>    ①输入A、B、C中有一个为“0”时，T1管饱和，T1管的基极被钳位在1V左右，不能使T2、T5导通，T3、T4组成的复合管导通，输出                            ，为高电平“1”。</a:t>
            </a:r>
            <a:endParaRPr sz="2000">
              <a:sym typeface="+mn-ea"/>
            </a:endParaRPr>
          </a:p>
          <a:p>
            <a:pPr marL="0" indent="0">
              <a:buNone/>
            </a:pPr>
            <a:r>
              <a:rPr sz="2000">
                <a:sym typeface="+mn-ea"/>
              </a:rPr>
              <a:t>    ②输入A、B、C中全为“1”时，+5V经</a:t>
            </a:r>
            <a:r>
              <a:rPr sz="2000" i="1">
                <a:sym typeface="+mn-ea"/>
              </a:rPr>
              <a:t>R</a:t>
            </a:r>
            <a:r>
              <a:rPr sz="2000">
                <a:sym typeface="+mn-ea"/>
              </a:rPr>
              <a:t>1、T1管集电结、T2管的发射结、T5管发射结导通，此时T1基极被钳位在2.1V左右，T1管的发射结反偏截止，T2、T5饱和导通，T3、T4截止，输出           为低电平“0”。</a:t>
            </a:r>
            <a:endParaRPr sz="2000">
              <a:sym typeface="+mn-ea"/>
            </a:endParaRPr>
          </a:p>
        </p:txBody>
      </p:sp>
      <p:graphicFrame>
        <p:nvGraphicFramePr>
          <p:cNvPr id="5" name="对象 -2147482482"/>
          <p:cNvGraphicFramePr>
            <a:graphicFrameLocks noChangeAspect="1"/>
          </p:cNvGraphicFramePr>
          <p:nvPr/>
        </p:nvGraphicFramePr>
        <p:xfrm>
          <a:off x="6773545" y="4000500"/>
          <a:ext cx="2389505" cy="353060"/>
        </p:xfrm>
        <a:graphic>
          <a:graphicData uri="http://schemas.openxmlformats.org/presentationml/2006/ole">
            <mc:AlternateContent xmlns:mc="http://schemas.openxmlformats.org/markup-compatibility/2006">
              <mc:Choice xmlns:v="urn:schemas-microsoft-com:vml" Requires="v">
                <p:oleObj spid="_x0000_s23" name="" r:id="rId1" imgW="1549400" imgH="228600" progId="Equation.DSMT4">
                  <p:embed/>
                </p:oleObj>
              </mc:Choice>
              <mc:Fallback>
                <p:oleObj name="" r:id="rId1" imgW="1549400" imgH="228600" progId="Equation.DSMT4">
                  <p:embed/>
                  <p:pic>
                    <p:nvPicPr>
                      <p:cNvPr id="0" name="图片 22"/>
                      <p:cNvPicPr/>
                      <p:nvPr/>
                    </p:nvPicPr>
                    <p:blipFill>
                      <a:blip r:embed="rId2"/>
                      <a:stretch>
                        <a:fillRect/>
                      </a:stretch>
                    </p:blipFill>
                    <p:spPr>
                      <a:xfrm>
                        <a:off x="6773545" y="4000500"/>
                        <a:ext cx="2389505" cy="353060"/>
                      </a:xfrm>
                      <a:prstGeom prst="rect">
                        <a:avLst/>
                      </a:prstGeom>
                      <a:noFill/>
                      <a:ln w="38100">
                        <a:noFill/>
                        <a:miter/>
                      </a:ln>
                    </p:spPr>
                  </p:pic>
                </p:oleObj>
              </mc:Fallback>
            </mc:AlternateContent>
          </a:graphicData>
        </a:graphic>
      </p:graphicFrame>
      <p:graphicFrame>
        <p:nvGraphicFramePr>
          <p:cNvPr id="6" name="对象 -2147482533"/>
          <p:cNvGraphicFramePr>
            <a:graphicFrameLocks noChangeAspect="1"/>
          </p:cNvGraphicFramePr>
          <p:nvPr/>
        </p:nvGraphicFramePr>
        <p:xfrm>
          <a:off x="2430145" y="5310505"/>
          <a:ext cx="1073150" cy="364490"/>
        </p:xfrm>
        <a:graphic>
          <a:graphicData uri="http://schemas.openxmlformats.org/presentationml/2006/ole">
            <mc:AlternateContent xmlns:mc="http://schemas.openxmlformats.org/markup-compatibility/2006">
              <mc:Choice xmlns:v="urn:schemas-microsoft-com:vml" Requires="v">
                <p:oleObj spid="_x0000_s24" name="" r:id="rId3" imgW="673100" imgH="228600" progId="Equation.DSMT4">
                  <p:embed/>
                </p:oleObj>
              </mc:Choice>
              <mc:Fallback>
                <p:oleObj name="" r:id="rId3" imgW="673100" imgH="228600" progId="Equation.DSMT4">
                  <p:embed/>
                  <p:pic>
                    <p:nvPicPr>
                      <p:cNvPr id="0" name="图片 23"/>
                      <p:cNvPicPr/>
                      <p:nvPr/>
                    </p:nvPicPr>
                    <p:blipFill>
                      <a:blip r:embed="rId4"/>
                      <a:stretch>
                        <a:fillRect/>
                      </a:stretch>
                    </p:blipFill>
                    <p:spPr>
                      <a:xfrm>
                        <a:off x="2430145" y="5310505"/>
                        <a:ext cx="1073150" cy="364490"/>
                      </a:xfrm>
                      <a:prstGeom prst="rect">
                        <a:avLst/>
                      </a:prstGeom>
                      <a:noFill/>
                      <a:ln w="38100">
                        <a:noFill/>
                        <a:miter/>
                      </a:ln>
                    </p:spPr>
                  </p:pic>
                </p:oleObj>
              </mc:Fallback>
            </mc:AlternateContent>
          </a:graphicData>
        </a:graphic>
      </p:graphicFrame>
      <p:pic>
        <p:nvPicPr>
          <p:cNvPr id="7" name="图片 -2147482483"/>
          <p:cNvPicPr>
            <a:picLocks noChangeAspect="1"/>
          </p:cNvPicPr>
          <p:nvPr/>
        </p:nvPicPr>
        <p:blipFill>
          <a:blip r:embed="rId5"/>
          <a:stretch>
            <a:fillRect/>
          </a:stretch>
        </p:blipFill>
        <p:spPr>
          <a:xfrm>
            <a:off x="5116830" y="36195"/>
            <a:ext cx="5703570" cy="2736850"/>
          </a:xfrm>
          <a:prstGeom prst="rect">
            <a:avLst/>
          </a:prstGeom>
          <a:noFill/>
          <a:ln w="9525">
            <a:noFill/>
          </a:ln>
        </p:spPr>
      </p:pic>
      <p:sp>
        <p:nvSpPr>
          <p:cNvPr id="8" name="文本框 7"/>
          <p:cNvSpPr txBox="1"/>
          <p:nvPr/>
        </p:nvSpPr>
        <p:spPr>
          <a:xfrm>
            <a:off x="6267450" y="2773045"/>
            <a:ext cx="4087495" cy="306705"/>
          </a:xfrm>
          <a:prstGeom prst="rect">
            <a:avLst/>
          </a:prstGeom>
          <a:noFill/>
        </p:spPr>
        <p:txBody>
          <a:bodyPr wrap="square" rtlCol="0">
            <a:spAutoFit/>
          </a:bodyPr>
          <a:p>
            <a:r>
              <a:rPr lang="zh-CN" altLang="en-US" sz="1400"/>
              <a:t>图</a:t>
            </a:r>
            <a:r>
              <a:rPr lang="en-US" altLang="zh-CN" sz="1400"/>
              <a:t>10-17       TTL</a:t>
            </a:r>
            <a:r>
              <a:rPr lang="zh-CN" altLang="en-US" sz="1400"/>
              <a:t>与非门电路</a:t>
            </a:r>
            <a:endParaRPr lang="zh-CN" altLang="en-US" sz="1400"/>
          </a:p>
        </p:txBody>
      </p:sp>
    </p:spTree>
    <p:custDataLst>
      <p:tags r:id="rId6"/>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10.2 基本逻辑门电路</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sym typeface="+mn-ea"/>
              </a:rPr>
              <a:t>10.2.3 TTL与非门</a:t>
            </a:r>
            <a:endParaRPr sz="2000">
              <a:sym typeface="+mn-ea"/>
            </a:endParaRPr>
          </a:p>
        </p:txBody>
      </p:sp>
      <p:sp>
        <p:nvSpPr>
          <p:cNvPr id="4" name="内容占位符 2"/>
          <p:cNvSpPr>
            <a:spLocks noGrp="1"/>
          </p:cNvSpPr>
          <p:nvPr/>
        </p:nvSpPr>
        <p:spPr>
          <a:xfrm>
            <a:off x="669925" y="1438275"/>
            <a:ext cx="10984865" cy="469773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１．TTL与非门</a:t>
            </a:r>
            <a:endParaRPr sz="2000">
              <a:sym typeface="+mn-ea"/>
            </a:endParaRPr>
          </a:p>
          <a:p>
            <a:pPr marL="0" indent="0">
              <a:buNone/>
            </a:pPr>
            <a:r>
              <a:rPr sz="2000">
                <a:sym typeface="+mn-ea"/>
              </a:rPr>
              <a:t>   （2）电压传输特性</a:t>
            </a:r>
            <a:endParaRPr sz="2000">
              <a:sym typeface="+mn-ea"/>
            </a:endParaRPr>
          </a:p>
          <a:p>
            <a:endParaRPr sz="2000">
              <a:sym typeface="+mn-ea"/>
            </a:endParaRPr>
          </a:p>
          <a:p>
            <a:pPr marL="0" indent="0">
              <a:buNone/>
            </a:pPr>
            <a:r>
              <a:rPr sz="2000">
                <a:sym typeface="+mn-ea"/>
              </a:rPr>
              <a:t>     电压传输特性是指输出电压    随输入电压u</a:t>
            </a:r>
            <a:r>
              <a:rPr lang="en-US" altLang="zh-CN" sz="2000" baseline="-25000">
                <a:sym typeface="+mn-ea"/>
              </a:rPr>
              <a:t>i</a:t>
            </a:r>
            <a:r>
              <a:rPr sz="2000">
                <a:sym typeface="+mn-ea"/>
              </a:rPr>
              <a:t>变化的关系曲线。图10-18所示为测试电路和特性曲线（分为AB、BC、CD和DE四段）。 </a:t>
            </a:r>
            <a:endParaRPr sz="2000">
              <a:sym typeface="+mn-ea"/>
            </a:endParaRPr>
          </a:p>
          <a:p>
            <a:pPr marL="0" indent="0">
              <a:buNone/>
            </a:pPr>
            <a:r>
              <a:rPr sz="2000">
                <a:sym typeface="+mn-ea"/>
              </a:rPr>
              <a:t>    （</a:t>
            </a:r>
            <a:r>
              <a:rPr lang="en-US" altLang="zh-CN" sz="2000">
                <a:sym typeface="+mn-ea"/>
              </a:rPr>
              <a:t>3</a:t>
            </a:r>
            <a:r>
              <a:rPr sz="2000">
                <a:sym typeface="+mn-ea"/>
              </a:rPr>
              <a:t>）TTL与非门的主要参数</a:t>
            </a:r>
            <a:endParaRPr sz="2000">
              <a:sym typeface="+mn-ea"/>
            </a:endParaRPr>
          </a:p>
          <a:p>
            <a:pPr marL="0" indent="0">
              <a:buNone/>
            </a:pPr>
            <a:r>
              <a:rPr sz="2000">
                <a:sym typeface="+mn-ea"/>
              </a:rPr>
              <a:t>    （4）TTL集成芯片</a:t>
            </a:r>
            <a:endParaRPr sz="2000">
              <a:sym typeface="+mn-ea"/>
            </a:endParaRPr>
          </a:p>
          <a:p>
            <a:pPr marL="0" indent="0">
              <a:buNone/>
            </a:pPr>
            <a:r>
              <a:rPr sz="2000">
                <a:sym typeface="+mn-ea"/>
              </a:rPr>
              <a:t>      74X系列为标准的TTL门系列。其中X为L表示低功耗；X为H表示高速；X为S表示肖特基（采用抗饱和技术）系列；X为LS表示低功耗肖特基系列，这是应用较广泛的一种TTL门电路，相当于国产的CT4000系列。常用的集成TTL与非门电路有74LS00（四个二输入端）、74LS20（二个四输入端）等。</a:t>
            </a:r>
            <a:endParaRPr sz="2000">
              <a:sym typeface="+mn-ea"/>
            </a:endParaRPr>
          </a:p>
        </p:txBody>
      </p:sp>
      <p:graphicFrame>
        <p:nvGraphicFramePr>
          <p:cNvPr id="5" name="对象 -2147482481"/>
          <p:cNvGraphicFramePr>
            <a:graphicFrameLocks noChangeAspect="1"/>
          </p:cNvGraphicFramePr>
          <p:nvPr/>
        </p:nvGraphicFramePr>
        <p:xfrm>
          <a:off x="4309110" y="2993390"/>
          <a:ext cx="313690" cy="434340"/>
        </p:xfrm>
        <a:graphic>
          <a:graphicData uri="http://schemas.openxmlformats.org/presentationml/2006/ole">
            <mc:AlternateContent xmlns:mc="http://schemas.openxmlformats.org/markup-compatibility/2006">
              <mc:Choice xmlns:v="urn:schemas-microsoft-com:vml" Requires="v">
                <p:oleObj spid="_x0000_s3076" name="" r:id="rId1" imgW="165100" imgH="228600" progId="Equation.DSMT4">
                  <p:embed/>
                </p:oleObj>
              </mc:Choice>
              <mc:Fallback>
                <p:oleObj name="" r:id="rId1" imgW="165100" imgH="228600" progId="Equation.DSMT4">
                  <p:embed/>
                  <p:pic>
                    <p:nvPicPr>
                      <p:cNvPr id="0" name="图片 3075"/>
                      <p:cNvPicPr/>
                      <p:nvPr/>
                    </p:nvPicPr>
                    <p:blipFill>
                      <a:blip r:embed="rId2"/>
                      <a:stretch>
                        <a:fillRect/>
                      </a:stretch>
                    </p:blipFill>
                    <p:spPr>
                      <a:xfrm>
                        <a:off x="4309110" y="2993390"/>
                        <a:ext cx="313690" cy="434340"/>
                      </a:xfrm>
                      <a:prstGeom prst="rect">
                        <a:avLst/>
                      </a:prstGeom>
                      <a:noFill/>
                      <a:ln w="38100">
                        <a:noFill/>
                        <a:miter/>
                      </a:ln>
                    </p:spPr>
                  </p:pic>
                </p:oleObj>
              </mc:Fallback>
            </mc:AlternateContent>
          </a:graphicData>
        </a:graphic>
      </p:graphicFrame>
      <p:pic>
        <p:nvPicPr>
          <p:cNvPr id="6" name="图片 -2147482480"/>
          <p:cNvPicPr>
            <a:picLocks noChangeAspect="1"/>
          </p:cNvPicPr>
          <p:nvPr/>
        </p:nvPicPr>
        <p:blipFill>
          <a:blip r:embed="rId3"/>
          <a:stretch>
            <a:fillRect/>
          </a:stretch>
        </p:blipFill>
        <p:spPr>
          <a:xfrm>
            <a:off x="5010785" y="158750"/>
            <a:ext cx="6104255" cy="2242820"/>
          </a:xfrm>
          <a:prstGeom prst="rect">
            <a:avLst/>
          </a:prstGeom>
          <a:noFill/>
          <a:ln w="9525">
            <a:noFill/>
          </a:ln>
        </p:spPr>
      </p:pic>
      <p:sp>
        <p:nvSpPr>
          <p:cNvPr id="7" name="文本框 6"/>
          <p:cNvSpPr txBox="1"/>
          <p:nvPr/>
        </p:nvSpPr>
        <p:spPr>
          <a:xfrm>
            <a:off x="5466715" y="2510155"/>
            <a:ext cx="4868545" cy="306705"/>
          </a:xfrm>
          <a:prstGeom prst="rect">
            <a:avLst/>
          </a:prstGeom>
          <a:noFill/>
        </p:spPr>
        <p:txBody>
          <a:bodyPr wrap="square" rtlCol="0">
            <a:spAutoFit/>
          </a:bodyPr>
          <a:p>
            <a:r>
              <a:rPr lang="zh-CN" altLang="en-US" sz="1400"/>
              <a:t>图</a:t>
            </a:r>
            <a:r>
              <a:rPr lang="en-US" altLang="zh-CN" sz="1400"/>
              <a:t>10-18     TTL</a:t>
            </a:r>
            <a:r>
              <a:rPr lang="zh-CN" altLang="en-US" sz="1400"/>
              <a:t>与非门电压传输特性</a:t>
            </a:r>
            <a:endParaRPr lang="zh-CN" altLang="en-US" sz="1400"/>
          </a:p>
        </p:txBody>
      </p:sp>
    </p:spTree>
    <p:custDataLst>
      <p:tags r:id="rId4"/>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10.2 基本逻辑门电路</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sym typeface="+mn-ea"/>
              </a:rPr>
              <a:t>10.2.3 TTL与非门</a:t>
            </a:r>
            <a:endParaRPr sz="2000">
              <a:sym typeface="+mn-ea"/>
            </a:endParaRPr>
          </a:p>
        </p:txBody>
      </p:sp>
      <p:sp>
        <p:nvSpPr>
          <p:cNvPr id="4" name="内容占位符 2"/>
          <p:cNvSpPr>
            <a:spLocks noGrp="1"/>
          </p:cNvSpPr>
          <p:nvPr/>
        </p:nvSpPr>
        <p:spPr>
          <a:xfrm>
            <a:off x="669925" y="1778000"/>
            <a:ext cx="10984865" cy="462978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800">
                <a:sym typeface="+mn-ea"/>
              </a:rPr>
              <a:t>     </a:t>
            </a:r>
            <a:endParaRPr lang="en-US" altLang="zh-CN" sz="1800">
              <a:sym typeface="+mn-ea"/>
            </a:endParaRPr>
          </a:p>
          <a:p>
            <a:pPr marL="0" indent="0">
              <a:buNone/>
            </a:pPr>
            <a:r>
              <a:rPr sz="1800">
                <a:sym typeface="+mn-ea"/>
              </a:rPr>
              <a:t>     ２．三态与非门</a:t>
            </a:r>
            <a:endParaRPr sz="1800">
              <a:sym typeface="+mn-ea"/>
            </a:endParaRPr>
          </a:p>
          <a:p>
            <a:pPr marL="0" indent="0">
              <a:buNone/>
            </a:pPr>
            <a:r>
              <a:rPr sz="1800">
                <a:sym typeface="+mn-ea"/>
              </a:rPr>
              <a:t>      所谓三态门，是指逻辑门的输出除有高、低电平两种状态外，还有第三种状态——高阻状态(或称禁止状态)的门电路，简称TSL门。其电路组成是TTL与非门的输入级多了一个控制器件D，如图10-21(a)所示,对应的逻辑符号如图10-21(b)所示。</a:t>
            </a:r>
            <a:endParaRPr sz="1800">
              <a:sym typeface="+mn-ea"/>
            </a:endParaRPr>
          </a:p>
          <a:p>
            <a:pPr marL="0" indent="0">
              <a:buNone/>
            </a:pPr>
            <a:r>
              <a:rPr sz="1800">
                <a:sym typeface="+mn-ea"/>
              </a:rPr>
              <a:t>      </a:t>
            </a:r>
            <a:r>
              <a:rPr sz="1800" i="1">
                <a:sym typeface="+mn-ea"/>
              </a:rPr>
              <a:t>A</a:t>
            </a:r>
            <a:r>
              <a:rPr sz="1800">
                <a:sym typeface="+mn-ea"/>
              </a:rPr>
              <a:t>和</a:t>
            </a:r>
            <a:r>
              <a:rPr sz="1800" i="1">
                <a:sym typeface="+mn-ea"/>
              </a:rPr>
              <a:t>B</a:t>
            </a:r>
            <a:r>
              <a:rPr sz="1800">
                <a:sym typeface="+mn-ea"/>
              </a:rPr>
              <a:t>是输入端，</a:t>
            </a:r>
            <a:r>
              <a:rPr sz="1800" i="1">
                <a:sym typeface="+mn-ea"/>
              </a:rPr>
              <a:t>EN</a:t>
            </a:r>
            <a:r>
              <a:rPr sz="1800">
                <a:sym typeface="+mn-ea"/>
              </a:rPr>
              <a:t>是控制端或称使能端。当</a:t>
            </a:r>
            <a:r>
              <a:rPr sz="1800" i="1">
                <a:sym typeface="+mn-ea"/>
              </a:rPr>
              <a:t>EN</a:t>
            </a:r>
            <a:r>
              <a:rPr sz="1800">
                <a:sym typeface="+mn-ea"/>
              </a:rPr>
              <a:t>=0时，T1管和D同时导通，T1导通使T2、T5截止，D导通使T3、T4截止，此时输出处于高阻态，与输入</a:t>
            </a:r>
            <a:r>
              <a:rPr sz="1800" i="1">
                <a:sym typeface="+mn-ea"/>
              </a:rPr>
              <a:t>A</a:t>
            </a:r>
            <a:r>
              <a:rPr sz="1800">
                <a:sym typeface="+mn-ea"/>
              </a:rPr>
              <a:t>、</a:t>
            </a:r>
            <a:r>
              <a:rPr sz="1800" i="1">
                <a:sym typeface="+mn-ea"/>
              </a:rPr>
              <a:t>B</a:t>
            </a:r>
            <a:r>
              <a:rPr sz="1800">
                <a:sym typeface="+mn-ea"/>
              </a:rPr>
              <a:t>间无任何关系；当</a:t>
            </a:r>
            <a:r>
              <a:rPr sz="1800" i="1">
                <a:sym typeface="+mn-ea"/>
              </a:rPr>
              <a:t>EN</a:t>
            </a:r>
            <a:r>
              <a:rPr sz="1800">
                <a:sym typeface="+mn-ea"/>
              </a:rPr>
              <a:t>=1时，D截止，此时电路即为普通的与非门，输出</a:t>
            </a:r>
            <a:r>
              <a:rPr lang="en-US" altLang="zh-CN" sz="1800" i="1">
                <a:sym typeface="+mn-ea"/>
              </a:rPr>
              <a:t>L</a:t>
            </a:r>
            <a:r>
              <a:rPr sz="1800">
                <a:sym typeface="+mn-ea"/>
              </a:rPr>
              <a:t>与输入</a:t>
            </a:r>
            <a:r>
              <a:rPr sz="1800" i="1">
                <a:sym typeface="+mn-ea"/>
              </a:rPr>
              <a:t>A</a:t>
            </a:r>
            <a:r>
              <a:rPr sz="1800">
                <a:sym typeface="+mn-ea"/>
              </a:rPr>
              <a:t>、</a:t>
            </a:r>
            <a:r>
              <a:rPr sz="1800" i="1">
                <a:sym typeface="+mn-ea"/>
              </a:rPr>
              <a:t>B</a:t>
            </a:r>
            <a:r>
              <a:rPr sz="1800">
                <a:sym typeface="+mn-ea"/>
              </a:rPr>
              <a:t>之间为与非逻辑关系，可输出“0”或“1”。</a:t>
            </a:r>
            <a:endParaRPr sz="1800">
              <a:sym typeface="+mn-ea"/>
            </a:endParaRPr>
          </a:p>
          <a:p>
            <a:pPr marL="0" indent="0">
              <a:buNone/>
            </a:pPr>
            <a:r>
              <a:rPr sz="1800">
                <a:sym typeface="+mn-ea"/>
              </a:rPr>
              <a:t>     图10-21所示的电路，在</a:t>
            </a:r>
            <a:r>
              <a:rPr sz="1800" i="1">
                <a:sym typeface="+mn-ea"/>
              </a:rPr>
              <a:t>EN</a:t>
            </a:r>
            <a:r>
              <a:rPr sz="1800">
                <a:sym typeface="+mn-ea"/>
              </a:rPr>
              <a:t>=0时，电路为高阻状态，在</a:t>
            </a:r>
            <a:r>
              <a:rPr sz="1800" i="1">
                <a:sym typeface="+mn-ea"/>
              </a:rPr>
              <a:t>EN</a:t>
            </a:r>
            <a:r>
              <a:rPr sz="1800">
                <a:sym typeface="+mn-ea"/>
              </a:rPr>
              <a:t>=1时，电路为“与非”门状态，故称控制端为高电平有效。有的三态与非门为低电平有效，在逻辑符号中用</a:t>
            </a:r>
            <a:r>
              <a:rPr sz="1800" i="1">
                <a:sym typeface="+mn-ea"/>
              </a:rPr>
              <a:t>EN</a:t>
            </a:r>
            <a:r>
              <a:rPr sz="1800">
                <a:sym typeface="+mn-ea"/>
              </a:rPr>
              <a:t>加小圆圈表示，不加小圆圈表示高电平有效。</a:t>
            </a:r>
            <a:endParaRPr sz="1800">
              <a:sym typeface="+mn-ea"/>
            </a:endParaRPr>
          </a:p>
          <a:p>
            <a:pPr marL="0" indent="0">
              <a:buNone/>
            </a:pPr>
            <a:r>
              <a:rPr sz="1800">
                <a:sym typeface="+mn-ea"/>
              </a:rPr>
              <a:t>    三态与非门可作为输入设备与数据总线之间的接口。</a:t>
            </a:r>
            <a:endParaRPr sz="1800">
              <a:sym typeface="+mn-ea"/>
            </a:endParaRPr>
          </a:p>
        </p:txBody>
      </p:sp>
      <p:pic>
        <p:nvPicPr>
          <p:cNvPr id="5" name="图片 -2147482455"/>
          <p:cNvPicPr>
            <a:picLocks noChangeAspect="1"/>
          </p:cNvPicPr>
          <p:nvPr/>
        </p:nvPicPr>
        <p:blipFill>
          <a:blip r:embed="rId1"/>
          <a:stretch>
            <a:fillRect/>
          </a:stretch>
        </p:blipFill>
        <p:spPr>
          <a:xfrm>
            <a:off x="6049010" y="90805"/>
            <a:ext cx="4486275" cy="2208530"/>
          </a:xfrm>
          <a:prstGeom prst="rect">
            <a:avLst/>
          </a:prstGeom>
          <a:noFill/>
          <a:ln w="9525">
            <a:noFill/>
          </a:ln>
        </p:spPr>
      </p:pic>
      <p:sp>
        <p:nvSpPr>
          <p:cNvPr id="6" name="文本框 5"/>
          <p:cNvSpPr txBox="1"/>
          <p:nvPr/>
        </p:nvSpPr>
        <p:spPr>
          <a:xfrm>
            <a:off x="6531610" y="2266950"/>
            <a:ext cx="4016375" cy="306705"/>
          </a:xfrm>
          <a:prstGeom prst="rect">
            <a:avLst/>
          </a:prstGeom>
          <a:noFill/>
        </p:spPr>
        <p:txBody>
          <a:bodyPr wrap="square" rtlCol="0">
            <a:spAutoFit/>
          </a:bodyPr>
          <a:p>
            <a:r>
              <a:rPr lang="en-US" altLang="zh-CN" sz="1400"/>
              <a:t>      </a:t>
            </a:r>
            <a:r>
              <a:rPr lang="zh-CN" altLang="en-US" sz="1400"/>
              <a:t>图</a:t>
            </a:r>
            <a:r>
              <a:rPr lang="en-US" altLang="zh-CN" sz="1400"/>
              <a:t>10-21 </a:t>
            </a:r>
            <a:r>
              <a:rPr lang="zh-CN" altLang="en-US" sz="1400"/>
              <a:t>三态门电路、符号</a:t>
            </a:r>
            <a:endParaRPr lang="zh-CN" altLang="en-US" sz="1400"/>
          </a:p>
        </p:txBody>
      </p:sp>
    </p:spTree>
    <p:custDataLst>
      <p:tags r:id="rId2"/>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56547" y="443234"/>
            <a:ext cx="10852237" cy="441964"/>
          </a:xfrm>
        </p:spPr>
        <p:txBody>
          <a:bodyPr/>
          <a:p>
            <a:r>
              <a:rPr>
                <a:sym typeface="+mn-ea"/>
              </a:rPr>
              <a:t>10.2 基本逻辑门电路</a:t>
            </a:r>
            <a:endParaRPr>
              <a:sym typeface="+mn-ea"/>
            </a:endParaRPr>
          </a:p>
        </p:txBody>
      </p:sp>
      <p:sp>
        <p:nvSpPr>
          <p:cNvPr id="3" name="内容占位符 2"/>
          <p:cNvSpPr>
            <a:spLocks noGrp="1"/>
          </p:cNvSpPr>
          <p:nvPr>
            <p:ph idx="1"/>
          </p:nvPr>
        </p:nvSpPr>
        <p:spPr>
          <a:xfrm>
            <a:off x="656590" y="952500"/>
            <a:ext cx="10852150" cy="485775"/>
          </a:xfrm>
        </p:spPr>
        <p:txBody>
          <a:bodyPr/>
          <a:p>
            <a:pPr marL="0" indent="0">
              <a:buNone/>
            </a:pPr>
            <a:r>
              <a:rPr sz="2000">
                <a:sym typeface="+mn-ea"/>
              </a:rPr>
              <a:t>10.2.3 TTL与非门</a:t>
            </a:r>
            <a:endParaRPr sz="2000">
              <a:sym typeface="+mn-ea"/>
            </a:endParaRPr>
          </a:p>
        </p:txBody>
      </p:sp>
      <p:sp>
        <p:nvSpPr>
          <p:cNvPr id="4" name="内容占位符 2"/>
          <p:cNvSpPr>
            <a:spLocks noGrp="1"/>
          </p:cNvSpPr>
          <p:nvPr/>
        </p:nvSpPr>
        <p:spPr>
          <a:xfrm>
            <a:off x="656590" y="1438275"/>
            <a:ext cx="10984865" cy="462978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800">
                <a:sym typeface="+mn-ea"/>
              </a:rPr>
              <a:t>     </a:t>
            </a:r>
            <a:r>
              <a:rPr sz="1800">
                <a:sym typeface="+mn-ea"/>
              </a:rPr>
              <a:t>４．TTL门电路使用注意事项</a:t>
            </a:r>
            <a:endParaRPr sz="1800">
              <a:sym typeface="+mn-ea"/>
            </a:endParaRPr>
          </a:p>
          <a:p>
            <a:pPr marL="0" indent="0">
              <a:buNone/>
            </a:pPr>
            <a:r>
              <a:rPr sz="1800">
                <a:sym typeface="+mn-ea"/>
              </a:rPr>
              <a:t>    （1）电源和地</a:t>
            </a:r>
            <a:endParaRPr sz="1800">
              <a:sym typeface="+mn-ea"/>
            </a:endParaRPr>
          </a:p>
          <a:p>
            <a:pPr marL="0" indent="0">
              <a:buNone/>
            </a:pPr>
            <a:r>
              <a:rPr sz="1800">
                <a:sym typeface="+mn-ea"/>
              </a:rPr>
              <a:t>    （2）电路外引线端的连接</a:t>
            </a:r>
            <a:endParaRPr sz="1800">
              <a:sym typeface="+mn-ea"/>
            </a:endParaRPr>
          </a:p>
          <a:p>
            <a:pPr marL="0" indent="0">
              <a:buNone/>
            </a:pPr>
            <a:r>
              <a:rPr sz="1800">
                <a:sym typeface="+mn-ea"/>
              </a:rPr>
              <a:t>    （3）多余输入端的处理</a:t>
            </a:r>
            <a:endParaRPr sz="1800">
              <a:sym typeface="+mn-ea"/>
            </a:endParaRPr>
          </a:p>
        </p:txBody>
      </p:sp>
      <p:pic>
        <p:nvPicPr>
          <p:cNvPr id="5" name="图片 -2147482452"/>
          <p:cNvPicPr>
            <a:picLocks noChangeAspect="1"/>
          </p:cNvPicPr>
          <p:nvPr/>
        </p:nvPicPr>
        <p:blipFill>
          <a:blip r:embed="rId1"/>
          <a:srcRect l="24619" t="26387" r="21269" b="22209"/>
          <a:stretch>
            <a:fillRect/>
          </a:stretch>
        </p:blipFill>
        <p:spPr>
          <a:xfrm>
            <a:off x="5007293" y="1577658"/>
            <a:ext cx="5647055" cy="3701415"/>
          </a:xfrm>
          <a:prstGeom prst="rect">
            <a:avLst/>
          </a:prstGeom>
          <a:noFill/>
          <a:ln w="9525">
            <a:noFill/>
          </a:ln>
        </p:spPr>
      </p:pic>
      <p:sp>
        <p:nvSpPr>
          <p:cNvPr id="100" name="文本框 99"/>
          <p:cNvSpPr txBox="1"/>
          <p:nvPr/>
        </p:nvSpPr>
        <p:spPr>
          <a:xfrm>
            <a:off x="5760720" y="5703570"/>
            <a:ext cx="5365115" cy="337185"/>
          </a:xfrm>
          <a:prstGeom prst="rect">
            <a:avLst/>
          </a:prstGeom>
          <a:noFill/>
          <a:ln w="9525">
            <a:noFill/>
          </a:ln>
        </p:spPr>
        <p:txBody>
          <a:bodyPr wrap="square">
            <a:spAutoFit/>
          </a:bodyPr>
          <a:p>
            <a:pPr indent="0" algn="ctr"/>
            <a:r>
              <a:rPr lang="zh-CN" sz="1600" b="0">
                <a:solidFill>
                  <a:srgbClr val="000000"/>
                </a:solidFill>
                <a:ea typeface="宋体" panose="02010600030101010101" pitchFamily="2" charset="-122"/>
              </a:rPr>
              <a:t>图10-23 门电路多余输入端的处理方法图</a:t>
            </a:r>
            <a:endParaRPr lang="zh-CN" altLang="en-US" sz="1600" b="0">
              <a:solidFill>
                <a:srgbClr val="000000"/>
              </a:solidFill>
              <a:ea typeface="宋体" panose="02010600030101010101" pitchFamily="2" charset="-122"/>
            </a:endParaRPr>
          </a:p>
        </p:txBody>
      </p:sp>
    </p:spTree>
    <p:custDataLst>
      <p:tags r:id="rId2"/>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56547" y="443234"/>
            <a:ext cx="10852237" cy="441964"/>
          </a:xfrm>
        </p:spPr>
        <p:txBody>
          <a:bodyPr/>
          <a:p>
            <a:r>
              <a:rPr>
                <a:sym typeface="+mn-ea"/>
              </a:rPr>
              <a:t>10.2 基本逻辑门电路</a:t>
            </a:r>
            <a:endParaRPr>
              <a:sym typeface="+mn-ea"/>
            </a:endParaRPr>
          </a:p>
        </p:txBody>
      </p:sp>
      <p:sp>
        <p:nvSpPr>
          <p:cNvPr id="3" name="内容占位符 2"/>
          <p:cNvSpPr>
            <a:spLocks noGrp="1"/>
          </p:cNvSpPr>
          <p:nvPr>
            <p:ph idx="1"/>
          </p:nvPr>
        </p:nvSpPr>
        <p:spPr>
          <a:xfrm>
            <a:off x="656590" y="952500"/>
            <a:ext cx="10852150" cy="485775"/>
          </a:xfrm>
        </p:spPr>
        <p:txBody>
          <a:bodyPr/>
          <a:p>
            <a:pPr marL="0" indent="0">
              <a:buNone/>
            </a:pPr>
            <a:r>
              <a:rPr sz="2000">
                <a:sym typeface="+mn-ea"/>
              </a:rPr>
              <a:t>10.2.4 CMOS集成门电路</a:t>
            </a:r>
            <a:endParaRPr sz="2000">
              <a:sym typeface="+mn-ea"/>
            </a:endParaRPr>
          </a:p>
        </p:txBody>
      </p:sp>
      <p:sp>
        <p:nvSpPr>
          <p:cNvPr id="4" name="内容占位符 2"/>
          <p:cNvSpPr>
            <a:spLocks noGrp="1"/>
          </p:cNvSpPr>
          <p:nvPr/>
        </p:nvSpPr>
        <p:spPr>
          <a:xfrm>
            <a:off x="656590" y="1438275"/>
            <a:ext cx="10984865" cy="462978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800">
                <a:sym typeface="+mn-ea"/>
              </a:rPr>
              <a:t>    </a:t>
            </a:r>
            <a:r>
              <a:rPr sz="1800">
                <a:sym typeface="+mn-ea"/>
              </a:rPr>
              <a:t>1．CMOS反相器</a:t>
            </a:r>
            <a:endParaRPr sz="1800">
              <a:sym typeface="+mn-ea"/>
            </a:endParaRPr>
          </a:p>
          <a:p>
            <a:pPr marL="0" indent="0">
              <a:buNone/>
            </a:pPr>
            <a:r>
              <a:rPr sz="1800">
                <a:sym typeface="+mn-ea"/>
              </a:rPr>
              <a:t>     对于反相器来说：当输入为低电平时，输出为高电平；当输入为高电平时，输出为低电平。输入与输出是反相（非）的关系，即</a:t>
            </a:r>
            <a:endParaRPr sz="1800">
              <a:sym typeface="+mn-ea"/>
            </a:endParaRPr>
          </a:p>
          <a:p>
            <a:pPr marL="0" indent="0">
              <a:buNone/>
            </a:pPr>
            <a:r>
              <a:rPr sz="1800">
                <a:sym typeface="+mn-ea"/>
              </a:rPr>
              <a:t>     2．CMOS与非门电路</a:t>
            </a:r>
            <a:endParaRPr sz="1800">
              <a:sym typeface="+mn-ea"/>
            </a:endParaRPr>
          </a:p>
          <a:p>
            <a:pPr marL="0" indent="0">
              <a:buNone/>
            </a:pPr>
            <a:r>
              <a:rPr sz="1800">
                <a:sym typeface="+mn-ea"/>
              </a:rPr>
              <a:t>    这满足与非逻辑关系，即</a:t>
            </a:r>
            <a:endParaRPr sz="1800">
              <a:sym typeface="+mn-ea"/>
            </a:endParaRPr>
          </a:p>
          <a:p>
            <a:pPr marL="0" indent="0">
              <a:buNone/>
            </a:pPr>
            <a:r>
              <a:rPr sz="1800">
                <a:sym typeface="+mn-ea"/>
              </a:rPr>
              <a:t>    3．CMOS集成门电路使用注意事项</a:t>
            </a:r>
            <a:endParaRPr sz="1800">
              <a:sym typeface="+mn-ea"/>
            </a:endParaRPr>
          </a:p>
          <a:p>
            <a:pPr marL="0" indent="0">
              <a:buNone/>
            </a:pPr>
            <a:r>
              <a:rPr sz="1800">
                <a:sym typeface="+mn-ea"/>
              </a:rPr>
              <a:t>   （1）操作规则</a:t>
            </a:r>
            <a:endParaRPr sz="1800">
              <a:sym typeface="+mn-ea"/>
            </a:endParaRPr>
          </a:p>
          <a:p>
            <a:pPr marL="0" indent="0">
              <a:buNone/>
            </a:pPr>
            <a:r>
              <a:rPr sz="1800">
                <a:sym typeface="+mn-ea"/>
              </a:rPr>
              <a:t>   （2）输入规则</a:t>
            </a:r>
            <a:endParaRPr sz="1800">
              <a:sym typeface="+mn-ea"/>
            </a:endParaRPr>
          </a:p>
          <a:p>
            <a:pPr marL="0" indent="0">
              <a:buNone/>
            </a:pPr>
            <a:r>
              <a:rPr sz="1800">
                <a:sym typeface="+mn-ea"/>
              </a:rPr>
              <a:t>  （3）输出规则</a:t>
            </a:r>
            <a:endParaRPr sz="1800">
              <a:sym typeface="+mn-ea"/>
            </a:endParaRPr>
          </a:p>
          <a:p>
            <a:pPr marL="0" indent="0">
              <a:buNone/>
            </a:pPr>
            <a:r>
              <a:rPr sz="1800">
                <a:sym typeface="+mn-ea"/>
              </a:rPr>
              <a:t>  （4）电源使用规则</a:t>
            </a:r>
            <a:endParaRPr sz="1800">
              <a:sym typeface="+mn-ea"/>
            </a:endParaRPr>
          </a:p>
        </p:txBody>
      </p:sp>
      <p:graphicFrame>
        <p:nvGraphicFramePr>
          <p:cNvPr id="5" name="对象 -2147482433"/>
          <p:cNvGraphicFramePr>
            <a:graphicFrameLocks noChangeAspect="1"/>
          </p:cNvGraphicFramePr>
          <p:nvPr/>
        </p:nvGraphicFramePr>
        <p:xfrm>
          <a:off x="4562475" y="2284095"/>
          <a:ext cx="728345" cy="375920"/>
        </p:xfrm>
        <a:graphic>
          <a:graphicData uri="http://schemas.openxmlformats.org/presentationml/2006/ole">
            <mc:AlternateContent xmlns:mc="http://schemas.openxmlformats.org/markup-compatibility/2006">
              <mc:Choice xmlns:v="urn:schemas-microsoft-com:vml" Requires="v">
                <p:oleObj spid="_x0000_s3076" name="" r:id="rId1" imgW="393065" imgH="203200" progId="Equation.DSMT4">
                  <p:embed/>
                </p:oleObj>
              </mc:Choice>
              <mc:Fallback>
                <p:oleObj name="" r:id="rId1" imgW="393065" imgH="203200" progId="Equation.DSMT4">
                  <p:embed/>
                  <p:pic>
                    <p:nvPicPr>
                      <p:cNvPr id="0" name="图片 3075"/>
                      <p:cNvPicPr/>
                      <p:nvPr/>
                    </p:nvPicPr>
                    <p:blipFill>
                      <a:blip r:embed="rId2"/>
                      <a:stretch>
                        <a:fillRect/>
                      </a:stretch>
                    </p:blipFill>
                    <p:spPr>
                      <a:xfrm>
                        <a:off x="4562475" y="2284095"/>
                        <a:ext cx="728345" cy="375920"/>
                      </a:xfrm>
                      <a:prstGeom prst="rect">
                        <a:avLst/>
                      </a:prstGeom>
                      <a:noFill/>
                      <a:ln w="38100">
                        <a:noFill/>
                        <a:miter/>
                      </a:ln>
                    </p:spPr>
                  </p:pic>
                </p:oleObj>
              </mc:Fallback>
            </mc:AlternateContent>
          </a:graphicData>
        </a:graphic>
      </p:graphicFrame>
      <p:pic>
        <p:nvPicPr>
          <p:cNvPr id="6" name="图片 5"/>
          <p:cNvPicPr>
            <a:picLocks noChangeAspect="1"/>
          </p:cNvPicPr>
          <p:nvPr/>
        </p:nvPicPr>
        <p:blipFill>
          <a:blip r:embed="rId3"/>
          <a:stretch>
            <a:fillRect/>
          </a:stretch>
        </p:blipFill>
        <p:spPr>
          <a:xfrm>
            <a:off x="5709920" y="2462530"/>
            <a:ext cx="2694940" cy="2969260"/>
          </a:xfrm>
          <a:prstGeom prst="rect">
            <a:avLst/>
          </a:prstGeom>
        </p:spPr>
      </p:pic>
      <p:graphicFrame>
        <p:nvGraphicFramePr>
          <p:cNvPr id="7" name="对象 -2147482430"/>
          <p:cNvGraphicFramePr>
            <a:graphicFrameLocks noChangeAspect="1"/>
          </p:cNvGraphicFramePr>
          <p:nvPr/>
        </p:nvGraphicFramePr>
        <p:xfrm>
          <a:off x="3771900" y="3256915"/>
          <a:ext cx="923925" cy="344170"/>
        </p:xfrm>
        <a:graphic>
          <a:graphicData uri="http://schemas.openxmlformats.org/presentationml/2006/ole">
            <mc:AlternateContent xmlns:mc="http://schemas.openxmlformats.org/markup-compatibility/2006">
              <mc:Choice xmlns:v="urn:schemas-microsoft-com:vml" Requires="v">
                <p:oleObj spid="_x0000_s8" name="" r:id="rId4" imgW="545465" imgH="203200" progId="Equation.DSMT4">
                  <p:embed/>
                </p:oleObj>
              </mc:Choice>
              <mc:Fallback>
                <p:oleObj name="" r:id="rId4" imgW="545465" imgH="203200" progId="Equation.DSMT4">
                  <p:embed/>
                  <p:pic>
                    <p:nvPicPr>
                      <p:cNvPr id="0" name="图片 6"/>
                      <p:cNvPicPr/>
                      <p:nvPr/>
                    </p:nvPicPr>
                    <p:blipFill>
                      <a:blip r:embed="rId5"/>
                      <a:stretch>
                        <a:fillRect/>
                      </a:stretch>
                    </p:blipFill>
                    <p:spPr>
                      <a:xfrm>
                        <a:off x="3771900" y="3256915"/>
                        <a:ext cx="923925" cy="344170"/>
                      </a:xfrm>
                      <a:prstGeom prst="rect">
                        <a:avLst/>
                      </a:prstGeom>
                      <a:noFill/>
                      <a:ln w="38100">
                        <a:noFill/>
                        <a:miter/>
                      </a:ln>
                    </p:spPr>
                  </p:pic>
                </p:oleObj>
              </mc:Fallback>
            </mc:AlternateContent>
          </a:graphicData>
        </a:graphic>
      </p:graphicFrame>
      <p:pic>
        <p:nvPicPr>
          <p:cNvPr id="9" name="图片 8"/>
          <p:cNvPicPr>
            <a:picLocks noChangeAspect="1"/>
          </p:cNvPicPr>
          <p:nvPr/>
        </p:nvPicPr>
        <p:blipFill>
          <a:blip r:embed="rId6"/>
          <a:stretch>
            <a:fillRect/>
          </a:stretch>
        </p:blipFill>
        <p:spPr>
          <a:xfrm>
            <a:off x="8803640" y="2569210"/>
            <a:ext cx="3044190" cy="2580640"/>
          </a:xfrm>
          <a:prstGeom prst="rect">
            <a:avLst/>
          </a:prstGeom>
        </p:spPr>
      </p:pic>
    </p:spTree>
    <p:custDataLst>
      <p:tags r:id="rId7"/>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10.1 逻辑代数基础知识</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t>10</a:t>
            </a:r>
            <a:r>
              <a:rPr lang="en-US" altLang="zh-CN" sz="2000"/>
              <a:t>.</a:t>
            </a:r>
            <a:r>
              <a:rPr sz="2000"/>
              <a:t>1</a:t>
            </a:r>
            <a:r>
              <a:rPr lang="en-US" altLang="zh-CN" sz="2000"/>
              <a:t>.2 </a:t>
            </a:r>
            <a:r>
              <a:rPr sz="2000"/>
              <a:t>数制与码制</a:t>
            </a:r>
            <a:endParaRPr sz="2000"/>
          </a:p>
        </p:txBody>
      </p:sp>
      <p:sp>
        <p:nvSpPr>
          <p:cNvPr id="4" name="内容占位符 2"/>
          <p:cNvSpPr>
            <a:spLocks noGrp="1"/>
          </p:cNvSpPr>
          <p:nvPr/>
        </p:nvSpPr>
        <p:spPr>
          <a:xfrm>
            <a:off x="669925" y="1588135"/>
            <a:ext cx="10984865" cy="438467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１．数制</a:t>
            </a:r>
            <a:endParaRPr sz="2000">
              <a:sym typeface="+mn-ea"/>
            </a:endParaRPr>
          </a:p>
          <a:p>
            <a:pPr marL="0" indent="0">
              <a:buNone/>
            </a:pPr>
            <a:r>
              <a:rPr sz="2000">
                <a:sym typeface="+mn-ea"/>
              </a:rPr>
              <a:t>     数制就是计数的方法。在日常生活中，人们习惯用十进制数，而在数字系统中多采用二进制数、八进制数、十六进制数等。</a:t>
            </a:r>
            <a:endParaRPr sz="2000">
              <a:sym typeface="+mn-ea"/>
            </a:endParaRPr>
          </a:p>
          <a:p>
            <a:pPr marL="0" indent="0">
              <a:buNone/>
            </a:pPr>
            <a:r>
              <a:rPr sz="2000">
                <a:sym typeface="+mn-ea"/>
              </a:rPr>
              <a:t>  （</a:t>
            </a:r>
            <a:r>
              <a:rPr lang="en-US" altLang="zh-CN" sz="2000">
                <a:sym typeface="+mn-ea"/>
              </a:rPr>
              <a:t>1</a:t>
            </a:r>
            <a:r>
              <a:rPr sz="2000">
                <a:sym typeface="+mn-ea"/>
              </a:rPr>
              <a:t>）</a:t>
            </a:r>
            <a:r>
              <a:rPr sz="2000">
                <a:sym typeface="+mn-ea"/>
              </a:rPr>
              <a:t>十进制数  </a:t>
            </a:r>
            <a:endParaRPr sz="2000">
              <a:sym typeface="+mn-ea"/>
            </a:endParaRPr>
          </a:p>
          <a:p>
            <a:pPr marL="0" indent="0">
              <a:buNone/>
            </a:pPr>
            <a:r>
              <a:rPr sz="2000">
                <a:sym typeface="+mn-ea"/>
              </a:rPr>
              <a:t>      日常生活中人们最习惯用的就是十进制。十进制用0～9十个数码表示，基数为10，计数规律是“逢十进一”。</a:t>
            </a:r>
            <a:endParaRPr sz="2000">
              <a:sym typeface="+mn-ea"/>
            </a:endParaRPr>
          </a:p>
          <a:p>
            <a:pPr marL="0" indent="0">
              <a:buNone/>
            </a:pPr>
            <a:r>
              <a:rPr sz="2000">
                <a:sym typeface="+mn-ea"/>
              </a:rPr>
              <a:t>   （</a:t>
            </a:r>
            <a:r>
              <a:rPr lang="en-US" altLang="zh-CN" sz="2000">
                <a:sym typeface="+mn-ea"/>
              </a:rPr>
              <a:t>2</a:t>
            </a:r>
            <a:r>
              <a:rPr sz="2000">
                <a:sym typeface="+mn-ea"/>
              </a:rPr>
              <a:t>）</a:t>
            </a:r>
            <a:r>
              <a:rPr sz="2000">
                <a:sym typeface="+mn-ea"/>
              </a:rPr>
              <a:t>二进制数  </a:t>
            </a:r>
            <a:endParaRPr sz="2000">
              <a:sym typeface="+mn-ea"/>
            </a:endParaRPr>
          </a:p>
          <a:p>
            <a:pPr marL="0" indent="0">
              <a:buNone/>
            </a:pPr>
            <a:r>
              <a:rPr sz="2000">
                <a:sym typeface="+mn-ea"/>
              </a:rPr>
              <a:t>      二进制数用0和1两个数码表示，基数为2，计数规律是“ 逢二进一”。二进制数从右至左的权分别为2</a:t>
            </a:r>
            <a:r>
              <a:rPr sz="2000" baseline="30000">
                <a:sym typeface="+mn-ea"/>
              </a:rPr>
              <a:t>0</a:t>
            </a:r>
            <a:r>
              <a:rPr sz="2000">
                <a:sym typeface="+mn-ea"/>
              </a:rPr>
              <a:t>、2</a:t>
            </a:r>
            <a:r>
              <a:rPr sz="2000" baseline="30000">
                <a:sym typeface="+mn-ea"/>
              </a:rPr>
              <a:t>1</a:t>
            </a:r>
            <a:r>
              <a:rPr sz="2000">
                <a:sym typeface="+mn-ea"/>
              </a:rPr>
              <a:t>、2</a:t>
            </a:r>
            <a:r>
              <a:rPr sz="2000" baseline="30000">
                <a:sym typeface="+mn-ea"/>
              </a:rPr>
              <a:t>2</a:t>
            </a:r>
            <a:r>
              <a:rPr sz="2000">
                <a:sym typeface="+mn-ea"/>
              </a:rPr>
              <a:t>……。</a:t>
            </a:r>
            <a:endParaRPr sz="2000">
              <a:sym typeface="+mn-ea"/>
            </a:endParaRP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56547" y="443234"/>
            <a:ext cx="10852237" cy="441964"/>
          </a:xfrm>
        </p:spPr>
        <p:txBody>
          <a:bodyPr/>
          <a:p>
            <a:r>
              <a:rPr>
                <a:sym typeface="+mn-ea"/>
              </a:rPr>
              <a:t>10.3 组合逻辑电路的分析与设计</a:t>
            </a:r>
            <a:endParaRPr>
              <a:sym typeface="+mn-ea"/>
            </a:endParaRPr>
          </a:p>
        </p:txBody>
      </p:sp>
      <p:sp>
        <p:nvSpPr>
          <p:cNvPr id="3" name="内容占位符 2"/>
          <p:cNvSpPr>
            <a:spLocks noGrp="1"/>
          </p:cNvSpPr>
          <p:nvPr>
            <p:ph idx="1"/>
          </p:nvPr>
        </p:nvSpPr>
        <p:spPr>
          <a:xfrm>
            <a:off x="656590" y="952500"/>
            <a:ext cx="10852150" cy="485775"/>
          </a:xfrm>
        </p:spPr>
        <p:txBody>
          <a:bodyPr/>
          <a:p>
            <a:pPr marL="0" indent="0">
              <a:buNone/>
            </a:pPr>
            <a:r>
              <a:rPr sz="2000">
                <a:sym typeface="+mn-ea"/>
              </a:rPr>
              <a:t>10.3.1概述</a:t>
            </a:r>
            <a:endParaRPr sz="2000">
              <a:sym typeface="+mn-ea"/>
            </a:endParaRPr>
          </a:p>
        </p:txBody>
      </p:sp>
      <p:sp>
        <p:nvSpPr>
          <p:cNvPr id="4" name="内容占位符 2"/>
          <p:cNvSpPr>
            <a:spLocks noGrp="1"/>
          </p:cNvSpPr>
          <p:nvPr/>
        </p:nvSpPr>
        <p:spPr>
          <a:xfrm>
            <a:off x="656590" y="1357630"/>
            <a:ext cx="10984865" cy="118110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800">
                <a:sym typeface="+mn-ea"/>
              </a:rPr>
              <a:t>     </a:t>
            </a:r>
            <a:r>
              <a:rPr sz="1800">
                <a:sym typeface="+mn-ea"/>
              </a:rPr>
              <a:t>在数字系统中，根据逻辑功能特点的不同，数字电路可分为组合逻辑电路和时序逻辑电路两大类。所谓组合逻辑电路是这样一类电路：在任意时刻，电路的输出状态仅仅取决于该时刻电路输入信号的取值组合，而与电路以前的状态无关。</a:t>
            </a:r>
            <a:endParaRPr sz="1800">
              <a:sym typeface="+mn-ea"/>
            </a:endParaRPr>
          </a:p>
        </p:txBody>
      </p:sp>
      <p:sp>
        <p:nvSpPr>
          <p:cNvPr id="10" name="内容占位符 2"/>
          <p:cNvSpPr>
            <a:spLocks noGrp="1"/>
          </p:cNvSpPr>
          <p:nvPr/>
        </p:nvSpPr>
        <p:spPr>
          <a:xfrm>
            <a:off x="669925" y="2418715"/>
            <a:ext cx="10852150" cy="48577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sz="2000">
                <a:sym typeface="+mn-ea"/>
              </a:rPr>
              <a:t>10.3.2组合逻辑电路的分析</a:t>
            </a:r>
            <a:endParaRPr sz="2000">
              <a:sym typeface="+mn-ea"/>
            </a:endParaRPr>
          </a:p>
        </p:txBody>
      </p:sp>
      <p:sp>
        <p:nvSpPr>
          <p:cNvPr id="11" name="内容占位符 2"/>
          <p:cNvSpPr>
            <a:spLocks noGrp="1"/>
          </p:cNvSpPr>
          <p:nvPr/>
        </p:nvSpPr>
        <p:spPr>
          <a:xfrm>
            <a:off x="656590" y="2904490"/>
            <a:ext cx="10984865" cy="293179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800">
                <a:sym typeface="+mn-ea"/>
              </a:rPr>
              <a:t>    </a:t>
            </a:r>
            <a:r>
              <a:rPr sz="1800">
                <a:sym typeface="+mn-ea"/>
              </a:rPr>
              <a:t>组合逻辑电路的一般分析步骤如下</a:t>
            </a:r>
            <a:r>
              <a:rPr lang="en-US" altLang="zh-CN" sz="1800">
                <a:sym typeface="+mn-ea"/>
              </a:rPr>
              <a:t>:</a:t>
            </a:r>
            <a:endParaRPr sz="1800">
              <a:sym typeface="+mn-ea"/>
            </a:endParaRPr>
          </a:p>
          <a:p>
            <a:pPr marL="0" indent="0">
              <a:buNone/>
            </a:pPr>
            <a:r>
              <a:rPr sz="1800">
                <a:sym typeface="+mn-ea"/>
              </a:rPr>
              <a:t>  （1）根据给定逻辑图，写出组合逻辑电路输出端的逻辑函数表达式。</a:t>
            </a:r>
            <a:endParaRPr sz="1800">
              <a:sym typeface="+mn-ea"/>
            </a:endParaRPr>
          </a:p>
          <a:p>
            <a:pPr marL="0" indent="0">
              <a:buNone/>
            </a:pPr>
            <a:r>
              <a:rPr sz="1800">
                <a:sym typeface="+mn-ea"/>
              </a:rPr>
              <a:t>  （2）将输出逻辑函数表达式化简或变换成最简表达式。</a:t>
            </a:r>
            <a:endParaRPr sz="1800">
              <a:sym typeface="+mn-ea"/>
            </a:endParaRPr>
          </a:p>
          <a:p>
            <a:pPr marL="0" indent="0">
              <a:buNone/>
            </a:pPr>
            <a:r>
              <a:rPr sz="1800">
                <a:sym typeface="+mn-ea"/>
              </a:rPr>
              <a:t>  （3）由逻辑表达式列出电路的真值表。</a:t>
            </a:r>
            <a:endParaRPr sz="1800">
              <a:sym typeface="+mn-ea"/>
            </a:endParaRPr>
          </a:p>
          <a:p>
            <a:pPr marL="0" indent="0">
              <a:buNone/>
            </a:pPr>
            <a:r>
              <a:rPr sz="1800">
                <a:sym typeface="+mn-ea"/>
              </a:rPr>
              <a:t>  （4）由真值表说明电路的逻辑功能，或直接由真值表给出电路的逻辑功能。</a:t>
            </a:r>
            <a:endParaRPr sz="1800">
              <a:sym typeface="+mn-ea"/>
            </a:endParaRPr>
          </a:p>
          <a:p>
            <a:pPr marL="0" indent="0">
              <a:buNone/>
            </a:pPr>
            <a:r>
              <a:rPr sz="1800">
                <a:sym typeface="+mn-ea"/>
              </a:rPr>
              <a:t>    用框图表示组合逻辑电路的分析步骤如下：</a:t>
            </a:r>
            <a:endParaRPr sz="1800">
              <a:sym typeface="+mn-ea"/>
            </a:endParaRPr>
          </a:p>
        </p:txBody>
      </p:sp>
      <p:graphicFrame>
        <p:nvGraphicFramePr>
          <p:cNvPr id="5" name="对象 -2147482428"/>
          <p:cNvGraphicFramePr>
            <a:graphicFrameLocks noChangeAspect="1"/>
          </p:cNvGraphicFramePr>
          <p:nvPr/>
        </p:nvGraphicFramePr>
        <p:xfrm>
          <a:off x="1769745" y="5836285"/>
          <a:ext cx="7834630" cy="643890"/>
        </p:xfrm>
        <a:graphic>
          <a:graphicData uri="http://schemas.openxmlformats.org/presentationml/2006/ole">
            <mc:AlternateContent xmlns:mc="http://schemas.openxmlformats.org/markup-compatibility/2006">
              <mc:Choice xmlns:v="urn:schemas-microsoft-com:vml" Requires="v">
                <p:oleObj spid="_x0000_s12" name="" r:id="rId1" imgW="5597525" imgH="465455" progId="Visio.Drawing.11">
                  <p:embed/>
                </p:oleObj>
              </mc:Choice>
              <mc:Fallback>
                <p:oleObj name="" r:id="rId1" imgW="5597525" imgH="465455" progId="Visio.Drawing.11">
                  <p:embed/>
                  <p:pic>
                    <p:nvPicPr>
                      <p:cNvPr id="0" name="图片 11"/>
                      <p:cNvPicPr/>
                      <p:nvPr/>
                    </p:nvPicPr>
                    <p:blipFill>
                      <a:blip r:embed="rId2"/>
                      <a:stretch>
                        <a:fillRect/>
                      </a:stretch>
                    </p:blipFill>
                    <p:spPr>
                      <a:xfrm>
                        <a:off x="1769745" y="5836285"/>
                        <a:ext cx="7834630" cy="643890"/>
                      </a:xfrm>
                      <a:prstGeom prst="rect">
                        <a:avLst/>
                      </a:prstGeom>
                      <a:noFill/>
                      <a:ln w="38100">
                        <a:noFill/>
                        <a:miter/>
                      </a:ln>
                    </p:spPr>
                  </p:pic>
                </p:oleObj>
              </mc:Fallback>
            </mc:AlternateContent>
          </a:graphicData>
        </a:graphic>
      </p:graphicFrame>
    </p:spTree>
    <p:custDataLst>
      <p:tags r:id="rId3"/>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56547" y="443234"/>
            <a:ext cx="10852237" cy="441964"/>
          </a:xfrm>
        </p:spPr>
        <p:txBody>
          <a:bodyPr/>
          <a:p>
            <a:r>
              <a:rPr>
                <a:sym typeface="+mn-ea"/>
              </a:rPr>
              <a:t>10.4 常用组合逻辑器件</a:t>
            </a:r>
            <a:endParaRPr>
              <a:sym typeface="+mn-ea"/>
            </a:endParaRPr>
          </a:p>
        </p:txBody>
      </p:sp>
      <p:sp>
        <p:nvSpPr>
          <p:cNvPr id="3" name="内容占位符 2"/>
          <p:cNvSpPr>
            <a:spLocks noGrp="1"/>
          </p:cNvSpPr>
          <p:nvPr>
            <p:ph idx="1"/>
          </p:nvPr>
        </p:nvSpPr>
        <p:spPr>
          <a:xfrm>
            <a:off x="656590" y="2165350"/>
            <a:ext cx="10852150" cy="485775"/>
          </a:xfrm>
        </p:spPr>
        <p:txBody>
          <a:bodyPr/>
          <a:p>
            <a:pPr marL="0" indent="0">
              <a:buNone/>
            </a:pPr>
            <a:r>
              <a:rPr sz="2000">
                <a:sym typeface="+mn-ea"/>
              </a:rPr>
              <a:t>10.4.1编码器</a:t>
            </a:r>
            <a:endParaRPr sz="2000">
              <a:sym typeface="+mn-ea"/>
            </a:endParaRPr>
          </a:p>
        </p:txBody>
      </p:sp>
      <p:sp>
        <p:nvSpPr>
          <p:cNvPr id="4" name="内容占位符 2"/>
          <p:cNvSpPr>
            <a:spLocks noGrp="1"/>
          </p:cNvSpPr>
          <p:nvPr/>
        </p:nvSpPr>
        <p:spPr>
          <a:xfrm>
            <a:off x="656590" y="996950"/>
            <a:ext cx="10984865" cy="124841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800">
                <a:sym typeface="+mn-ea"/>
              </a:rPr>
              <a:t>     </a:t>
            </a:r>
            <a:r>
              <a:rPr sz="1800">
                <a:sym typeface="+mn-ea"/>
              </a:rPr>
              <a:t>组合逻辑电路的种类很多，常用的有编码器、译码器、加法器等。目前，这些组合逻辑电路已被制成各种中小规模的单片集成器件，它们体积小、适用性强、兼容性好、功耗低、可靠性高，其应用日益广泛。下面介绍几种常用的组合逻辑器件。</a:t>
            </a:r>
            <a:endParaRPr sz="1800">
              <a:sym typeface="+mn-ea"/>
            </a:endParaRPr>
          </a:p>
        </p:txBody>
      </p:sp>
      <p:sp>
        <p:nvSpPr>
          <p:cNvPr id="6" name="内容占位符 2"/>
          <p:cNvSpPr>
            <a:spLocks noGrp="1"/>
          </p:cNvSpPr>
          <p:nvPr/>
        </p:nvSpPr>
        <p:spPr>
          <a:xfrm>
            <a:off x="656590" y="2651125"/>
            <a:ext cx="10984865" cy="124841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800">
                <a:sym typeface="+mn-ea"/>
              </a:rPr>
              <a:t>      </a:t>
            </a:r>
            <a:r>
              <a:rPr sz="1800">
                <a:sym typeface="+mn-ea"/>
              </a:rPr>
              <a:t>编码器是一个多输入、多输出的组合逻辑电路，其每一个输入端线代表一种信息（如数、字符等），而全部输出线表示与该信息相对应的二进制代码。</a:t>
            </a:r>
            <a:endParaRPr sz="1800">
              <a:sym typeface="+mn-ea"/>
            </a:endParaRPr>
          </a:p>
          <a:p>
            <a:pPr marL="0" indent="0">
              <a:buNone/>
            </a:pPr>
            <a:r>
              <a:rPr sz="1800">
                <a:sym typeface="+mn-ea"/>
              </a:rPr>
              <a:t>     按照输出代码种类的不同，编码器可分为二进制编码器和二—十进制编码器。</a:t>
            </a:r>
            <a:endParaRPr sz="1800">
              <a:sym typeface="+mn-ea"/>
            </a:endParaRPr>
          </a:p>
        </p:txBody>
      </p:sp>
      <p:pic>
        <p:nvPicPr>
          <p:cNvPr id="7" name="图片 6"/>
          <p:cNvPicPr>
            <a:picLocks noChangeAspect="1"/>
          </p:cNvPicPr>
          <p:nvPr/>
        </p:nvPicPr>
        <p:blipFill>
          <a:blip r:embed="rId1"/>
          <a:stretch>
            <a:fillRect/>
          </a:stretch>
        </p:blipFill>
        <p:spPr>
          <a:xfrm>
            <a:off x="2698115" y="3988435"/>
            <a:ext cx="6541135" cy="2328545"/>
          </a:xfrm>
          <a:prstGeom prst="rect">
            <a:avLst/>
          </a:prstGeom>
        </p:spPr>
      </p:pic>
    </p:spTree>
    <p:custDataLst>
      <p:tags r:id="rId2"/>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56547" y="443234"/>
            <a:ext cx="10852237" cy="441964"/>
          </a:xfrm>
        </p:spPr>
        <p:txBody>
          <a:bodyPr/>
          <a:p>
            <a:r>
              <a:rPr>
                <a:sym typeface="+mn-ea"/>
              </a:rPr>
              <a:t>10.4 常用组合逻辑器件</a:t>
            </a:r>
            <a:endParaRPr>
              <a:sym typeface="+mn-ea"/>
            </a:endParaRPr>
          </a:p>
        </p:txBody>
      </p:sp>
      <p:sp>
        <p:nvSpPr>
          <p:cNvPr id="3" name="内容占位符 2"/>
          <p:cNvSpPr>
            <a:spLocks noGrp="1"/>
          </p:cNvSpPr>
          <p:nvPr>
            <p:ph idx="1"/>
          </p:nvPr>
        </p:nvSpPr>
        <p:spPr>
          <a:xfrm>
            <a:off x="656590" y="1028700"/>
            <a:ext cx="10852150" cy="485775"/>
          </a:xfrm>
        </p:spPr>
        <p:txBody>
          <a:bodyPr/>
          <a:p>
            <a:pPr marL="0" indent="0">
              <a:buNone/>
            </a:pPr>
            <a:r>
              <a:rPr sz="2000">
                <a:sym typeface="+mn-ea"/>
              </a:rPr>
              <a:t>10.4.1编码器</a:t>
            </a:r>
            <a:endParaRPr sz="2000">
              <a:sym typeface="+mn-ea"/>
            </a:endParaRPr>
          </a:p>
        </p:txBody>
      </p:sp>
      <p:sp>
        <p:nvSpPr>
          <p:cNvPr id="6" name="内容占位符 2"/>
          <p:cNvSpPr>
            <a:spLocks noGrp="1"/>
          </p:cNvSpPr>
          <p:nvPr/>
        </p:nvSpPr>
        <p:spPr>
          <a:xfrm>
            <a:off x="656590" y="1514475"/>
            <a:ext cx="10984865" cy="402907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800">
                <a:sym typeface="+mn-ea"/>
              </a:rPr>
              <a:t>    </a:t>
            </a:r>
            <a:r>
              <a:rPr sz="1800">
                <a:sym typeface="+mn-ea"/>
              </a:rPr>
              <a:t>１．二进制编码器</a:t>
            </a:r>
            <a:endParaRPr sz="1800">
              <a:sym typeface="+mn-ea"/>
            </a:endParaRPr>
          </a:p>
          <a:p>
            <a:pPr marL="0" indent="0">
              <a:buNone/>
            </a:pPr>
            <a:r>
              <a:rPr sz="1800">
                <a:sym typeface="+mn-ea"/>
              </a:rPr>
              <a:t>      将输入信号编成二进制代码的电路称为二进制编码器。由于  位二进制代码可以表示    个信息，所以输出    位代码的二进制编码器最多可以有    个输入信号。</a:t>
            </a:r>
            <a:endParaRPr sz="1800">
              <a:sym typeface="+mn-ea"/>
            </a:endParaRPr>
          </a:p>
          <a:p>
            <a:pPr marL="0" indent="0">
              <a:buNone/>
            </a:pPr>
            <a:r>
              <a:rPr sz="1800">
                <a:sym typeface="+mn-ea"/>
              </a:rPr>
              <a:t>     二进制编码器有普通编码器和优先编码器两种类型。图10-33所示的是三位二进制编码器示意图，I</a:t>
            </a:r>
            <a:r>
              <a:rPr sz="1800" baseline="-25000">
                <a:sym typeface="+mn-ea"/>
              </a:rPr>
              <a:t>0</a:t>
            </a:r>
            <a:r>
              <a:rPr sz="1800">
                <a:sym typeface="+mn-ea"/>
              </a:rPr>
              <a:t>，I</a:t>
            </a:r>
            <a:r>
              <a:rPr sz="1800" baseline="-25000">
                <a:sym typeface="+mn-ea"/>
              </a:rPr>
              <a:t>1</a:t>
            </a:r>
            <a:r>
              <a:rPr sz="1800">
                <a:sym typeface="+mn-ea"/>
              </a:rPr>
              <a:t>，…，I</a:t>
            </a:r>
            <a:r>
              <a:rPr sz="1800" baseline="-25000">
                <a:sym typeface="+mn-ea"/>
              </a:rPr>
              <a:t>7</a:t>
            </a:r>
            <a:r>
              <a:rPr sz="1800">
                <a:sym typeface="+mn-ea"/>
              </a:rPr>
              <a:t>是信号输入端，分别对应0，1，…，7八个数码，Y</a:t>
            </a:r>
            <a:r>
              <a:rPr sz="1800" baseline="-25000">
                <a:sym typeface="+mn-ea"/>
              </a:rPr>
              <a:t>0</a:t>
            </a:r>
            <a:r>
              <a:rPr sz="1800">
                <a:sym typeface="+mn-ea"/>
              </a:rPr>
              <a:t>，Y</a:t>
            </a:r>
            <a:r>
              <a:rPr sz="1800" baseline="-25000">
                <a:sym typeface="+mn-ea"/>
              </a:rPr>
              <a:t>1</a:t>
            </a:r>
            <a:r>
              <a:rPr sz="1800">
                <a:sym typeface="+mn-ea"/>
              </a:rPr>
              <a:t>，Y</a:t>
            </a:r>
            <a:r>
              <a:rPr sz="1800" baseline="-25000">
                <a:sym typeface="+mn-ea"/>
              </a:rPr>
              <a:t>2</a:t>
            </a:r>
            <a:r>
              <a:rPr sz="1800">
                <a:sym typeface="+mn-ea"/>
              </a:rPr>
              <a:t>为编码输出端。普通编码器不可同时输入两个或两个以上的输入信号</a:t>
            </a:r>
            <a:r>
              <a:rPr lang="en-US" altLang="zh-CN" sz="1800">
                <a:sym typeface="+mn-ea"/>
              </a:rPr>
              <a:t>;</a:t>
            </a:r>
            <a:r>
              <a:rPr sz="1800">
                <a:sym typeface="+mn-ea"/>
              </a:rPr>
              <a:t>否则，电路的逻辑功能将会混乱。优先编码器允许输入两个或两个以上的输入信号，它只对优先级别最高的输入信号编码，故逻辑功能不会混乱。</a:t>
            </a:r>
            <a:endParaRPr sz="1800">
              <a:sym typeface="+mn-ea"/>
            </a:endParaRPr>
          </a:p>
          <a:p>
            <a:pPr marL="0" indent="0">
              <a:buNone/>
            </a:pPr>
            <a:r>
              <a:rPr sz="1800">
                <a:sym typeface="+mn-ea"/>
              </a:rPr>
              <a:t>      常用的有8线-3线优先编码器，该编码器有8个信号输入端和3个输出端，任意一个输入端输入信号后，3个输出端以三位二进制数码与之对应。</a:t>
            </a:r>
            <a:endParaRPr sz="1800">
              <a:sym typeface="+mn-ea"/>
            </a:endParaRPr>
          </a:p>
        </p:txBody>
      </p:sp>
      <p:graphicFrame>
        <p:nvGraphicFramePr>
          <p:cNvPr id="4" name="对象 -2147482408"/>
          <p:cNvGraphicFramePr>
            <a:graphicFrameLocks noChangeAspect="1"/>
          </p:cNvGraphicFramePr>
          <p:nvPr/>
        </p:nvGraphicFramePr>
        <p:xfrm>
          <a:off x="7489825" y="2062480"/>
          <a:ext cx="271780" cy="299085"/>
        </p:xfrm>
        <a:graphic>
          <a:graphicData uri="http://schemas.openxmlformats.org/presentationml/2006/ole">
            <mc:AlternateContent xmlns:mc="http://schemas.openxmlformats.org/markup-compatibility/2006">
              <mc:Choice xmlns:v="urn:schemas-microsoft-com:vml" Requires="v">
                <p:oleObj spid="_x0000_s3076" name="" r:id="rId1" imgW="127000" imgH="139700" progId="Equation.DSMT4">
                  <p:embed/>
                </p:oleObj>
              </mc:Choice>
              <mc:Fallback>
                <p:oleObj name="" r:id="rId1" imgW="127000" imgH="139700" progId="Equation.DSMT4">
                  <p:embed/>
                  <p:pic>
                    <p:nvPicPr>
                      <p:cNvPr id="0" name="图片 3075"/>
                      <p:cNvPicPr/>
                      <p:nvPr/>
                    </p:nvPicPr>
                    <p:blipFill>
                      <a:blip r:embed="rId2"/>
                      <a:stretch>
                        <a:fillRect/>
                      </a:stretch>
                    </p:blipFill>
                    <p:spPr>
                      <a:xfrm>
                        <a:off x="7489825" y="2062480"/>
                        <a:ext cx="271780" cy="299085"/>
                      </a:xfrm>
                      <a:prstGeom prst="rect">
                        <a:avLst/>
                      </a:prstGeom>
                      <a:noFill/>
                      <a:ln w="38100">
                        <a:noFill/>
                        <a:miter/>
                      </a:ln>
                    </p:spPr>
                  </p:pic>
                </p:oleObj>
              </mc:Fallback>
            </mc:AlternateContent>
          </a:graphicData>
        </a:graphic>
      </p:graphicFrame>
      <p:graphicFrame>
        <p:nvGraphicFramePr>
          <p:cNvPr id="5" name="对象 -2147482407"/>
          <p:cNvGraphicFramePr>
            <a:graphicFrameLocks noChangeAspect="1"/>
          </p:cNvGraphicFramePr>
          <p:nvPr/>
        </p:nvGraphicFramePr>
        <p:xfrm>
          <a:off x="10405745" y="2056130"/>
          <a:ext cx="283845" cy="305435"/>
        </p:xfrm>
        <a:graphic>
          <a:graphicData uri="http://schemas.openxmlformats.org/presentationml/2006/ole">
            <mc:AlternateContent xmlns:mc="http://schemas.openxmlformats.org/markup-compatibility/2006">
              <mc:Choice xmlns:v="urn:schemas-microsoft-com:vml" Requires="v">
                <p:oleObj spid="_x0000_s7" name="" r:id="rId3" imgW="177800" imgH="189865" progId="Equation.DSMT4">
                  <p:embed/>
                </p:oleObj>
              </mc:Choice>
              <mc:Fallback>
                <p:oleObj name="" r:id="rId3" imgW="177800" imgH="189865" progId="Equation.DSMT4">
                  <p:embed/>
                  <p:pic>
                    <p:nvPicPr>
                      <p:cNvPr id="0" name="图片 4"/>
                      <p:cNvPicPr/>
                      <p:nvPr/>
                    </p:nvPicPr>
                    <p:blipFill>
                      <a:blip r:embed="rId4"/>
                      <a:stretch>
                        <a:fillRect/>
                      </a:stretch>
                    </p:blipFill>
                    <p:spPr>
                      <a:xfrm>
                        <a:off x="10405745" y="2056130"/>
                        <a:ext cx="283845" cy="305435"/>
                      </a:xfrm>
                      <a:prstGeom prst="rect">
                        <a:avLst/>
                      </a:prstGeom>
                      <a:noFill/>
                      <a:ln w="38100">
                        <a:noFill/>
                        <a:miter/>
                      </a:ln>
                    </p:spPr>
                  </p:pic>
                </p:oleObj>
              </mc:Fallback>
            </mc:AlternateContent>
          </a:graphicData>
        </a:graphic>
      </p:graphicFrame>
      <p:graphicFrame>
        <p:nvGraphicFramePr>
          <p:cNvPr id="8" name="对象 -2147482406"/>
          <p:cNvGraphicFramePr>
            <a:graphicFrameLocks noChangeAspect="1"/>
          </p:cNvGraphicFramePr>
          <p:nvPr/>
        </p:nvGraphicFramePr>
        <p:xfrm>
          <a:off x="1826260" y="2466975"/>
          <a:ext cx="222885" cy="245745"/>
        </p:xfrm>
        <a:graphic>
          <a:graphicData uri="http://schemas.openxmlformats.org/presentationml/2006/ole">
            <mc:AlternateContent xmlns:mc="http://schemas.openxmlformats.org/markup-compatibility/2006">
              <mc:Choice xmlns:v="urn:schemas-microsoft-com:vml" Requires="v">
                <p:oleObj spid="_x0000_s9" name="" r:id="rId5" imgW="127000" imgH="139700" progId="Equation.DSMT4">
                  <p:embed/>
                </p:oleObj>
              </mc:Choice>
              <mc:Fallback>
                <p:oleObj name="" r:id="rId5" imgW="127000" imgH="139700" progId="Equation.DSMT4">
                  <p:embed/>
                  <p:pic>
                    <p:nvPicPr>
                      <p:cNvPr id="0" name="图片 7"/>
                      <p:cNvPicPr/>
                      <p:nvPr/>
                    </p:nvPicPr>
                    <p:blipFill>
                      <a:blip r:embed="rId2"/>
                      <a:stretch>
                        <a:fillRect/>
                      </a:stretch>
                    </p:blipFill>
                    <p:spPr>
                      <a:xfrm>
                        <a:off x="1826260" y="2466975"/>
                        <a:ext cx="222885" cy="245745"/>
                      </a:xfrm>
                      <a:prstGeom prst="rect">
                        <a:avLst/>
                      </a:prstGeom>
                      <a:noFill/>
                      <a:ln w="38100">
                        <a:noFill/>
                        <a:miter/>
                      </a:ln>
                    </p:spPr>
                  </p:pic>
                </p:oleObj>
              </mc:Fallback>
            </mc:AlternateContent>
          </a:graphicData>
        </a:graphic>
      </p:graphicFrame>
      <p:graphicFrame>
        <p:nvGraphicFramePr>
          <p:cNvPr id="10" name="对象 -2147482405"/>
          <p:cNvGraphicFramePr>
            <a:graphicFrameLocks noChangeAspect="1"/>
          </p:cNvGraphicFramePr>
          <p:nvPr/>
        </p:nvGraphicFramePr>
        <p:xfrm>
          <a:off x="5772785" y="2361565"/>
          <a:ext cx="326390" cy="351155"/>
        </p:xfrm>
        <a:graphic>
          <a:graphicData uri="http://schemas.openxmlformats.org/presentationml/2006/ole">
            <mc:AlternateContent xmlns:mc="http://schemas.openxmlformats.org/markup-compatibility/2006">
              <mc:Choice xmlns:v="urn:schemas-microsoft-com:vml" Requires="v">
                <p:oleObj spid="_x0000_s11" name="" r:id="rId6" imgW="177800" imgH="189865" progId="Equation.DSMT4">
                  <p:embed/>
                </p:oleObj>
              </mc:Choice>
              <mc:Fallback>
                <p:oleObj name="" r:id="rId6" imgW="177800" imgH="189865" progId="Equation.DSMT4">
                  <p:embed/>
                  <p:pic>
                    <p:nvPicPr>
                      <p:cNvPr id="0" name="图片 8"/>
                      <p:cNvPicPr/>
                      <p:nvPr/>
                    </p:nvPicPr>
                    <p:blipFill>
                      <a:blip r:embed="rId4"/>
                      <a:stretch>
                        <a:fillRect/>
                      </a:stretch>
                    </p:blipFill>
                    <p:spPr>
                      <a:xfrm>
                        <a:off x="5772785" y="2361565"/>
                        <a:ext cx="326390" cy="351155"/>
                      </a:xfrm>
                      <a:prstGeom prst="rect">
                        <a:avLst/>
                      </a:prstGeom>
                      <a:noFill/>
                      <a:ln w="38100">
                        <a:noFill/>
                        <a:miter/>
                      </a:ln>
                    </p:spPr>
                  </p:pic>
                </p:oleObj>
              </mc:Fallback>
            </mc:AlternateContent>
          </a:graphicData>
        </a:graphic>
      </p:graphicFrame>
    </p:spTree>
    <p:custDataLst>
      <p:tags r:id="rId7"/>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56547" y="443234"/>
            <a:ext cx="10852237" cy="441964"/>
          </a:xfrm>
        </p:spPr>
        <p:txBody>
          <a:bodyPr/>
          <a:p>
            <a:r>
              <a:rPr>
                <a:sym typeface="+mn-ea"/>
              </a:rPr>
              <a:t>10.4 常用组合逻辑器件</a:t>
            </a:r>
            <a:endParaRPr>
              <a:sym typeface="+mn-ea"/>
            </a:endParaRPr>
          </a:p>
        </p:txBody>
      </p:sp>
      <p:sp>
        <p:nvSpPr>
          <p:cNvPr id="3" name="内容占位符 2"/>
          <p:cNvSpPr>
            <a:spLocks noGrp="1"/>
          </p:cNvSpPr>
          <p:nvPr>
            <p:ph idx="1"/>
          </p:nvPr>
        </p:nvSpPr>
        <p:spPr>
          <a:xfrm>
            <a:off x="656590" y="1028700"/>
            <a:ext cx="10852150" cy="485775"/>
          </a:xfrm>
        </p:spPr>
        <p:txBody>
          <a:bodyPr/>
          <a:p>
            <a:pPr marL="0" indent="0">
              <a:buNone/>
            </a:pPr>
            <a:r>
              <a:rPr sz="2000">
                <a:sym typeface="+mn-ea"/>
              </a:rPr>
              <a:t>10.4.1编码器</a:t>
            </a:r>
            <a:endParaRPr sz="2000">
              <a:sym typeface="+mn-ea"/>
            </a:endParaRPr>
          </a:p>
        </p:txBody>
      </p:sp>
      <p:pic>
        <p:nvPicPr>
          <p:cNvPr id="12" name="图片 11"/>
          <p:cNvPicPr>
            <a:picLocks noChangeAspect="1"/>
          </p:cNvPicPr>
          <p:nvPr/>
        </p:nvPicPr>
        <p:blipFill>
          <a:blip r:embed="rId1"/>
          <a:stretch>
            <a:fillRect/>
          </a:stretch>
        </p:blipFill>
        <p:spPr>
          <a:xfrm>
            <a:off x="796290" y="1369060"/>
            <a:ext cx="9271635" cy="3988435"/>
          </a:xfrm>
          <a:prstGeom prst="rect">
            <a:avLst/>
          </a:prstGeom>
        </p:spPr>
      </p:pic>
    </p:spTree>
    <p:custDataLst>
      <p:tags r:id="rId2"/>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56547" y="443234"/>
            <a:ext cx="10852237" cy="441964"/>
          </a:xfrm>
        </p:spPr>
        <p:txBody>
          <a:bodyPr/>
          <a:p>
            <a:r>
              <a:rPr>
                <a:sym typeface="+mn-ea"/>
              </a:rPr>
              <a:t>10.4 常用组合逻辑器件</a:t>
            </a:r>
            <a:endParaRPr>
              <a:sym typeface="+mn-ea"/>
            </a:endParaRPr>
          </a:p>
        </p:txBody>
      </p:sp>
      <p:sp>
        <p:nvSpPr>
          <p:cNvPr id="3" name="内容占位符 2"/>
          <p:cNvSpPr>
            <a:spLocks noGrp="1"/>
          </p:cNvSpPr>
          <p:nvPr>
            <p:ph idx="1"/>
          </p:nvPr>
        </p:nvSpPr>
        <p:spPr>
          <a:xfrm>
            <a:off x="656590" y="1028700"/>
            <a:ext cx="10852150" cy="485775"/>
          </a:xfrm>
        </p:spPr>
        <p:txBody>
          <a:bodyPr/>
          <a:p>
            <a:pPr marL="0" indent="0">
              <a:buNone/>
            </a:pPr>
            <a:r>
              <a:rPr sz="2000">
                <a:sym typeface="+mn-ea"/>
              </a:rPr>
              <a:t>10.4.1编码器</a:t>
            </a:r>
            <a:endParaRPr sz="2000">
              <a:sym typeface="+mn-ea"/>
            </a:endParaRPr>
          </a:p>
        </p:txBody>
      </p:sp>
      <p:sp>
        <p:nvSpPr>
          <p:cNvPr id="6" name="内容占位符 2"/>
          <p:cNvSpPr>
            <a:spLocks noGrp="1"/>
          </p:cNvSpPr>
          <p:nvPr/>
        </p:nvSpPr>
        <p:spPr>
          <a:xfrm>
            <a:off x="656590" y="1514475"/>
            <a:ext cx="10984865" cy="147574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800">
                <a:sym typeface="+mn-ea"/>
              </a:rPr>
              <a:t>    </a:t>
            </a:r>
            <a:r>
              <a:rPr sz="1800">
                <a:sym typeface="+mn-ea"/>
              </a:rPr>
              <a:t>2.键盘输入8421BCD码编码器</a:t>
            </a:r>
            <a:endParaRPr sz="1800">
              <a:sym typeface="+mn-ea"/>
            </a:endParaRPr>
          </a:p>
          <a:p>
            <a:pPr marL="0" indent="0">
              <a:buNone/>
            </a:pPr>
            <a:r>
              <a:rPr sz="1800">
                <a:sym typeface="+mn-ea"/>
              </a:rPr>
              <a:t>    计算机的键盘输入逻辑电路就是由编码器组成。</a:t>
            </a:r>
            <a:endParaRPr sz="1800">
              <a:sym typeface="+mn-ea"/>
            </a:endParaRPr>
          </a:p>
          <a:p>
            <a:pPr marL="0" indent="0">
              <a:buNone/>
            </a:pPr>
            <a:r>
              <a:rPr sz="1800">
                <a:sym typeface="+mn-ea"/>
              </a:rPr>
              <a:t>    图</a:t>
            </a:r>
            <a:r>
              <a:rPr lang="en-US" altLang="zh-CN" sz="1800">
                <a:sym typeface="+mn-ea"/>
              </a:rPr>
              <a:t>10-35</a:t>
            </a:r>
            <a:r>
              <a:rPr sz="1800">
                <a:sym typeface="+mn-ea"/>
              </a:rPr>
              <a:t>为一个用十个按键和门电路组成的8421码编码器，其功能表如下：</a:t>
            </a:r>
            <a:endParaRPr sz="1800">
              <a:sym typeface="+mn-ea"/>
            </a:endParaRPr>
          </a:p>
        </p:txBody>
      </p:sp>
      <p:pic>
        <p:nvPicPr>
          <p:cNvPr id="4" name="图片 -2147482360" descr="image004"/>
          <p:cNvPicPr>
            <a:picLocks noChangeAspect="1"/>
          </p:cNvPicPr>
          <p:nvPr/>
        </p:nvPicPr>
        <p:blipFill>
          <a:blip r:embed="rId1"/>
          <a:stretch>
            <a:fillRect/>
          </a:stretch>
        </p:blipFill>
        <p:spPr>
          <a:xfrm>
            <a:off x="901065" y="2990215"/>
            <a:ext cx="4788535" cy="3232785"/>
          </a:xfrm>
          <a:prstGeom prst="rect">
            <a:avLst/>
          </a:prstGeom>
          <a:noFill/>
          <a:ln w="9525">
            <a:noFill/>
          </a:ln>
        </p:spPr>
      </p:pic>
      <p:pic>
        <p:nvPicPr>
          <p:cNvPr id="5" name="图片 -2147482359" descr="image005"/>
          <p:cNvPicPr>
            <a:picLocks noChangeAspect="1"/>
          </p:cNvPicPr>
          <p:nvPr/>
        </p:nvPicPr>
        <p:blipFill>
          <a:blip r:embed="rId2"/>
          <a:stretch>
            <a:fillRect/>
          </a:stretch>
        </p:blipFill>
        <p:spPr>
          <a:xfrm>
            <a:off x="6118225" y="3161030"/>
            <a:ext cx="4580255" cy="2832735"/>
          </a:xfrm>
          <a:prstGeom prst="rect">
            <a:avLst/>
          </a:prstGeom>
          <a:noFill/>
          <a:ln w="9525">
            <a:noFill/>
          </a:ln>
        </p:spPr>
      </p:pic>
      <p:sp>
        <p:nvSpPr>
          <p:cNvPr id="7" name="文本框 6"/>
          <p:cNvSpPr txBox="1"/>
          <p:nvPr/>
        </p:nvSpPr>
        <p:spPr>
          <a:xfrm>
            <a:off x="1490345" y="6212840"/>
            <a:ext cx="4057015" cy="306705"/>
          </a:xfrm>
          <a:prstGeom prst="rect">
            <a:avLst/>
          </a:prstGeom>
          <a:noFill/>
        </p:spPr>
        <p:txBody>
          <a:bodyPr wrap="square" rtlCol="0">
            <a:spAutoFit/>
          </a:bodyPr>
          <a:p>
            <a:r>
              <a:rPr lang="zh-CN" altLang="zh-CN" sz="1400"/>
              <a:t>图</a:t>
            </a:r>
            <a:r>
              <a:rPr lang="en-US" altLang="zh-CN" sz="1400"/>
              <a:t>10-35  </a:t>
            </a:r>
            <a:r>
              <a:rPr lang="zh-CN" altLang="en-US" sz="1400"/>
              <a:t>按键和门电路组成的</a:t>
            </a:r>
            <a:r>
              <a:rPr lang="en-US" altLang="zh-CN" sz="1400"/>
              <a:t>8421BCD</a:t>
            </a:r>
            <a:r>
              <a:rPr lang="zh-CN" altLang="en-US" sz="1400"/>
              <a:t>码编码器</a:t>
            </a:r>
            <a:endParaRPr lang="zh-CN" altLang="en-US" sz="1400"/>
          </a:p>
        </p:txBody>
      </p:sp>
      <p:sp>
        <p:nvSpPr>
          <p:cNvPr id="8" name="文本框 7"/>
          <p:cNvSpPr txBox="1"/>
          <p:nvPr/>
        </p:nvSpPr>
        <p:spPr>
          <a:xfrm>
            <a:off x="6521450" y="2885440"/>
            <a:ext cx="3793490" cy="306705"/>
          </a:xfrm>
          <a:prstGeom prst="rect">
            <a:avLst/>
          </a:prstGeom>
          <a:noFill/>
        </p:spPr>
        <p:txBody>
          <a:bodyPr wrap="square" rtlCol="0">
            <a:spAutoFit/>
          </a:bodyPr>
          <a:p>
            <a:r>
              <a:rPr lang="zh-CN" altLang="en-US" sz="1400"/>
              <a:t>表</a:t>
            </a:r>
            <a:r>
              <a:rPr lang="en-US" altLang="zh-CN" sz="1400"/>
              <a:t>10-14   8421BCD</a:t>
            </a:r>
            <a:r>
              <a:rPr lang="zh-CN" altLang="en-US" sz="1400"/>
              <a:t>码编码器真值表</a:t>
            </a:r>
            <a:endParaRPr lang="zh-CN" altLang="en-US" sz="1400"/>
          </a:p>
        </p:txBody>
      </p:sp>
    </p:spTree>
    <p:custDataLst>
      <p:tags r:id="rId3"/>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56547" y="443234"/>
            <a:ext cx="10852237" cy="441964"/>
          </a:xfrm>
        </p:spPr>
        <p:txBody>
          <a:bodyPr/>
          <a:p>
            <a:r>
              <a:rPr>
                <a:sym typeface="+mn-ea"/>
              </a:rPr>
              <a:t>10.4 常用组合逻辑器件</a:t>
            </a:r>
            <a:endParaRPr>
              <a:sym typeface="+mn-ea"/>
            </a:endParaRPr>
          </a:p>
        </p:txBody>
      </p:sp>
      <p:sp>
        <p:nvSpPr>
          <p:cNvPr id="3" name="内容占位符 2"/>
          <p:cNvSpPr>
            <a:spLocks noGrp="1"/>
          </p:cNvSpPr>
          <p:nvPr>
            <p:ph idx="1"/>
          </p:nvPr>
        </p:nvSpPr>
        <p:spPr>
          <a:xfrm>
            <a:off x="656590" y="1028700"/>
            <a:ext cx="10852150" cy="485775"/>
          </a:xfrm>
        </p:spPr>
        <p:txBody>
          <a:bodyPr/>
          <a:p>
            <a:pPr marL="0" indent="0">
              <a:buNone/>
            </a:pPr>
            <a:r>
              <a:rPr lang="en-US" altLang="zh-CN" sz="2000">
                <a:sym typeface="+mn-ea"/>
              </a:rPr>
              <a:t> </a:t>
            </a:r>
            <a:r>
              <a:rPr sz="2000">
                <a:sym typeface="+mn-ea"/>
              </a:rPr>
              <a:t>10.4.2译码器</a:t>
            </a:r>
            <a:endParaRPr sz="2000">
              <a:sym typeface="+mn-ea"/>
            </a:endParaRPr>
          </a:p>
        </p:txBody>
      </p:sp>
      <p:sp>
        <p:nvSpPr>
          <p:cNvPr id="6" name="内容占位符 2"/>
          <p:cNvSpPr>
            <a:spLocks noGrp="1"/>
          </p:cNvSpPr>
          <p:nvPr/>
        </p:nvSpPr>
        <p:spPr>
          <a:xfrm>
            <a:off x="656590" y="1514475"/>
            <a:ext cx="10984865" cy="408114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800">
                <a:sym typeface="+mn-ea"/>
              </a:rPr>
              <a:t>     </a:t>
            </a:r>
            <a:r>
              <a:rPr sz="1800">
                <a:sym typeface="+mn-ea"/>
              </a:rPr>
              <a:t>译码是编码的逆过程，它能将输入的二进制代码的含义“翻译”成对应的输出信号，用来驱动显示电路或控制其他部件工作，实现代码所规定的操作。能实现译码功能的数字电路称为译码器。常用的译码器有二进制译码器、二-十进制译码器和显示译码器等。</a:t>
            </a:r>
            <a:endParaRPr sz="1800">
              <a:sym typeface="+mn-ea"/>
            </a:endParaRPr>
          </a:p>
          <a:p>
            <a:pPr marL="0" indent="0">
              <a:buNone/>
            </a:pPr>
            <a:r>
              <a:rPr sz="1800">
                <a:sym typeface="+mn-ea"/>
              </a:rPr>
              <a:t>     </a:t>
            </a:r>
            <a:r>
              <a:rPr lang="en-US" altLang="zh-CN" sz="1800">
                <a:sym typeface="+mn-ea"/>
              </a:rPr>
              <a:t>1.</a:t>
            </a:r>
            <a:r>
              <a:rPr sz="1800">
                <a:sym typeface="+mn-ea"/>
              </a:rPr>
              <a:t>二进制译码器</a:t>
            </a:r>
            <a:endParaRPr sz="1800">
              <a:sym typeface="+mn-ea"/>
            </a:endParaRPr>
          </a:p>
          <a:p>
            <a:pPr marL="0" indent="0">
              <a:buNone/>
            </a:pPr>
            <a:r>
              <a:rPr sz="1800">
                <a:sym typeface="+mn-ea"/>
              </a:rPr>
              <a:t>      将二进制代码“翻译”成对应的输出信号的电路称为二进制译码器，其示意图如图10-36所示。它的输入是一组二进制代码，输出是一组高低电平值。若输入是</a:t>
            </a:r>
            <a:r>
              <a:rPr sz="1800" i="1">
                <a:sym typeface="+mn-ea"/>
              </a:rPr>
              <a:t>n</a:t>
            </a:r>
            <a:r>
              <a:rPr sz="1800">
                <a:sym typeface="+mn-ea"/>
              </a:rPr>
              <a:t>位二进制代码，译码器必然有2</a:t>
            </a:r>
            <a:r>
              <a:rPr lang="en-US" altLang="zh-CN" sz="1800" baseline="30000">
                <a:sym typeface="+mn-ea"/>
              </a:rPr>
              <a:t>n</a:t>
            </a:r>
            <a:r>
              <a:rPr sz="1800">
                <a:sym typeface="+mn-ea"/>
              </a:rPr>
              <a:t>个输出端。所以二位二进制译码器有2个输入端，4个输出端，故又称2线～4线译码器。</a:t>
            </a:r>
            <a:endParaRPr sz="1800">
              <a:sym typeface="+mn-ea"/>
            </a:endParaRPr>
          </a:p>
          <a:p>
            <a:pPr marL="0" indent="0">
              <a:buNone/>
            </a:pPr>
            <a:r>
              <a:rPr sz="1800">
                <a:sym typeface="+mn-ea"/>
              </a:rPr>
              <a:t>      2线～4线译码器的典型产品有CT74LS139等。图10-37(a)是2线～4线译码器74LS139的逻辑电路, 图(b)是其引脚排列。A</a:t>
            </a:r>
            <a:r>
              <a:rPr sz="1800" baseline="-25000">
                <a:sym typeface="+mn-ea"/>
              </a:rPr>
              <a:t>0</a:t>
            </a:r>
            <a:r>
              <a:rPr sz="1800">
                <a:sym typeface="+mn-ea"/>
              </a:rPr>
              <a:t>、A</a:t>
            </a:r>
            <a:r>
              <a:rPr sz="1800" baseline="-25000">
                <a:sym typeface="+mn-ea"/>
              </a:rPr>
              <a:t>1</a:t>
            </a:r>
            <a:r>
              <a:rPr sz="1800">
                <a:sym typeface="+mn-ea"/>
              </a:rPr>
              <a:t>为二进制代码输入端，   ～    为译码输出端，   为选通端，用以控制译码器工作，S上的“非”号表示低电平有效。</a:t>
            </a:r>
            <a:endParaRPr sz="1800">
              <a:sym typeface="+mn-ea"/>
            </a:endParaRPr>
          </a:p>
        </p:txBody>
      </p:sp>
      <p:graphicFrame>
        <p:nvGraphicFramePr>
          <p:cNvPr id="4" name="对象 -2147482355"/>
          <p:cNvGraphicFramePr>
            <a:graphicFrameLocks noChangeAspect="1"/>
          </p:cNvGraphicFramePr>
          <p:nvPr/>
        </p:nvGraphicFramePr>
        <p:xfrm>
          <a:off x="7132955" y="4799330"/>
          <a:ext cx="219075" cy="338455"/>
        </p:xfrm>
        <a:graphic>
          <a:graphicData uri="http://schemas.openxmlformats.org/presentationml/2006/ole">
            <mc:AlternateContent xmlns:mc="http://schemas.openxmlformats.org/markup-compatibility/2006">
              <mc:Choice xmlns:v="urn:schemas-microsoft-com:vml" Requires="v">
                <p:oleObj spid="_x0000_s3076" name="" r:id="rId1" imgW="139700" imgH="215900" progId="Equation.3">
                  <p:embed/>
                </p:oleObj>
              </mc:Choice>
              <mc:Fallback>
                <p:oleObj name="" r:id="rId1" imgW="139700" imgH="215900" progId="Equation.3">
                  <p:embed/>
                  <p:pic>
                    <p:nvPicPr>
                      <p:cNvPr id="0" name="图片 3075"/>
                      <p:cNvPicPr/>
                      <p:nvPr/>
                    </p:nvPicPr>
                    <p:blipFill>
                      <a:blip r:embed="rId2"/>
                      <a:stretch>
                        <a:fillRect/>
                      </a:stretch>
                    </p:blipFill>
                    <p:spPr>
                      <a:xfrm>
                        <a:off x="7132955" y="4799330"/>
                        <a:ext cx="219075" cy="338455"/>
                      </a:xfrm>
                      <a:prstGeom prst="rect">
                        <a:avLst/>
                      </a:prstGeom>
                      <a:noFill/>
                      <a:ln w="38100">
                        <a:noFill/>
                        <a:miter/>
                      </a:ln>
                    </p:spPr>
                  </p:pic>
                </p:oleObj>
              </mc:Fallback>
            </mc:AlternateContent>
          </a:graphicData>
        </a:graphic>
      </p:graphicFrame>
      <p:graphicFrame>
        <p:nvGraphicFramePr>
          <p:cNvPr id="5" name="对象 -2147482354"/>
          <p:cNvGraphicFramePr>
            <a:graphicFrameLocks noChangeAspect="1"/>
          </p:cNvGraphicFramePr>
          <p:nvPr/>
        </p:nvGraphicFramePr>
        <p:xfrm>
          <a:off x="7574280" y="4799330"/>
          <a:ext cx="256540" cy="312420"/>
        </p:xfrm>
        <a:graphic>
          <a:graphicData uri="http://schemas.openxmlformats.org/presentationml/2006/ole">
            <mc:AlternateContent xmlns:mc="http://schemas.openxmlformats.org/markup-compatibility/2006">
              <mc:Choice xmlns:v="urn:schemas-microsoft-com:vml" Requires="v">
                <p:oleObj spid="_x0000_s7" name="" r:id="rId3" imgW="177800" imgH="215265" progId="Equation.3">
                  <p:embed/>
                </p:oleObj>
              </mc:Choice>
              <mc:Fallback>
                <p:oleObj name="" r:id="rId3" imgW="177800" imgH="215265" progId="Equation.3">
                  <p:embed/>
                  <p:pic>
                    <p:nvPicPr>
                      <p:cNvPr id="0" name="图片 6"/>
                      <p:cNvPicPr/>
                      <p:nvPr/>
                    </p:nvPicPr>
                    <p:blipFill>
                      <a:blip r:embed="rId4"/>
                      <a:stretch>
                        <a:fillRect/>
                      </a:stretch>
                    </p:blipFill>
                    <p:spPr>
                      <a:xfrm>
                        <a:off x="7574280" y="4799330"/>
                        <a:ext cx="256540" cy="312420"/>
                      </a:xfrm>
                      <a:prstGeom prst="rect">
                        <a:avLst/>
                      </a:prstGeom>
                      <a:noFill/>
                      <a:ln w="38100">
                        <a:noFill/>
                        <a:miter/>
                      </a:ln>
                    </p:spPr>
                  </p:pic>
                </p:oleObj>
              </mc:Fallback>
            </mc:AlternateContent>
          </a:graphicData>
        </a:graphic>
      </p:graphicFrame>
      <p:graphicFrame>
        <p:nvGraphicFramePr>
          <p:cNvPr id="8" name="对象 -2147482353"/>
          <p:cNvGraphicFramePr>
            <a:graphicFrameLocks noChangeAspect="1"/>
          </p:cNvGraphicFramePr>
          <p:nvPr/>
        </p:nvGraphicFramePr>
        <p:xfrm>
          <a:off x="9533255" y="4775200"/>
          <a:ext cx="233045" cy="360045"/>
        </p:xfrm>
        <a:graphic>
          <a:graphicData uri="http://schemas.openxmlformats.org/presentationml/2006/ole">
            <mc:AlternateContent xmlns:mc="http://schemas.openxmlformats.org/markup-compatibility/2006">
              <mc:Choice xmlns:v="urn:schemas-microsoft-com:vml" Requires="v">
                <p:oleObj spid="_x0000_s9" name="" r:id="rId5" imgW="139700" imgH="215900" progId="Equation.3">
                  <p:embed/>
                </p:oleObj>
              </mc:Choice>
              <mc:Fallback>
                <p:oleObj name="" r:id="rId5" imgW="139700" imgH="215900" progId="Equation.3">
                  <p:embed/>
                  <p:pic>
                    <p:nvPicPr>
                      <p:cNvPr id="0" name="图片 7"/>
                      <p:cNvPicPr/>
                      <p:nvPr/>
                    </p:nvPicPr>
                    <p:blipFill>
                      <a:blip r:embed="rId6"/>
                      <a:stretch>
                        <a:fillRect/>
                      </a:stretch>
                    </p:blipFill>
                    <p:spPr>
                      <a:xfrm>
                        <a:off x="9533255" y="4775200"/>
                        <a:ext cx="233045" cy="360045"/>
                      </a:xfrm>
                      <a:prstGeom prst="rect">
                        <a:avLst/>
                      </a:prstGeom>
                      <a:noFill/>
                      <a:ln w="38100">
                        <a:noFill/>
                        <a:miter/>
                      </a:ln>
                    </p:spPr>
                  </p:pic>
                </p:oleObj>
              </mc:Fallback>
            </mc:AlternateContent>
          </a:graphicData>
        </a:graphic>
      </p:graphicFrame>
    </p:spTree>
    <p:custDataLst>
      <p:tags r:id="rId7"/>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56547" y="443234"/>
            <a:ext cx="10852237" cy="441964"/>
          </a:xfrm>
        </p:spPr>
        <p:txBody>
          <a:bodyPr/>
          <a:p>
            <a:r>
              <a:rPr>
                <a:sym typeface="+mn-ea"/>
              </a:rPr>
              <a:t>10.4 常用组合逻辑器件</a:t>
            </a:r>
            <a:endParaRPr>
              <a:sym typeface="+mn-ea"/>
            </a:endParaRPr>
          </a:p>
        </p:txBody>
      </p:sp>
      <p:sp>
        <p:nvSpPr>
          <p:cNvPr id="3" name="内容占位符 2"/>
          <p:cNvSpPr>
            <a:spLocks noGrp="1"/>
          </p:cNvSpPr>
          <p:nvPr>
            <p:ph idx="1"/>
          </p:nvPr>
        </p:nvSpPr>
        <p:spPr>
          <a:xfrm>
            <a:off x="656590" y="1028700"/>
            <a:ext cx="10852150" cy="485775"/>
          </a:xfrm>
        </p:spPr>
        <p:txBody>
          <a:bodyPr/>
          <a:p>
            <a:r>
              <a:rPr sz="2000">
                <a:sym typeface="+mn-ea"/>
              </a:rPr>
              <a:t>10.4.2译码器</a:t>
            </a:r>
            <a:endParaRPr sz="2000">
              <a:sym typeface="+mn-ea"/>
            </a:endParaRPr>
          </a:p>
        </p:txBody>
      </p:sp>
      <p:graphicFrame>
        <p:nvGraphicFramePr>
          <p:cNvPr id="1073742918" name="对象 1073742917"/>
          <p:cNvGraphicFramePr/>
          <p:nvPr/>
        </p:nvGraphicFramePr>
        <p:xfrm>
          <a:off x="750570" y="1729740"/>
          <a:ext cx="2686685" cy="2346960"/>
        </p:xfrm>
        <a:graphic>
          <a:graphicData uri="http://schemas.openxmlformats.org/presentationml/2006/ole">
            <mc:AlternateContent xmlns:mc="http://schemas.openxmlformats.org/markup-compatibility/2006">
              <mc:Choice xmlns:v="urn:schemas-microsoft-com:vml" Requires="v">
                <p:oleObj spid="_x0000_s10" name="" r:id="rId1" imgW="2085975" imgH="1590675" progId="PBrush">
                  <p:embed/>
                </p:oleObj>
              </mc:Choice>
              <mc:Fallback>
                <p:oleObj name="" r:id="rId1" imgW="2085975" imgH="1590675" progId="PBrush">
                  <p:embed/>
                  <p:pic>
                    <p:nvPicPr>
                      <p:cNvPr id="0" name="图片 8"/>
                      <p:cNvPicPr/>
                      <p:nvPr/>
                    </p:nvPicPr>
                    <p:blipFill>
                      <a:blip r:embed="rId2"/>
                      <a:stretch>
                        <a:fillRect/>
                      </a:stretch>
                    </p:blipFill>
                    <p:spPr>
                      <a:xfrm>
                        <a:off x="750570" y="1729740"/>
                        <a:ext cx="2686685" cy="2346960"/>
                      </a:xfrm>
                      <a:prstGeom prst="rect">
                        <a:avLst/>
                      </a:prstGeom>
                      <a:noFill/>
                      <a:ln w="38100">
                        <a:noFill/>
                        <a:miter/>
                      </a:ln>
                    </p:spPr>
                  </p:pic>
                </p:oleObj>
              </mc:Fallback>
            </mc:AlternateContent>
          </a:graphicData>
        </a:graphic>
      </p:graphicFrame>
      <p:sp>
        <p:nvSpPr>
          <p:cNvPr id="100" name="文本框 99"/>
          <p:cNvSpPr txBox="1"/>
          <p:nvPr/>
        </p:nvSpPr>
        <p:spPr>
          <a:xfrm>
            <a:off x="427355" y="4076700"/>
            <a:ext cx="5080000" cy="337185"/>
          </a:xfrm>
          <a:prstGeom prst="rect">
            <a:avLst/>
          </a:prstGeom>
          <a:noFill/>
          <a:ln w="9525">
            <a:noFill/>
          </a:ln>
        </p:spPr>
        <p:txBody>
          <a:bodyPr>
            <a:spAutoFit/>
          </a:bodyPr>
          <a:p>
            <a:pPr indent="266700"/>
            <a:r>
              <a:rPr lang="en-US" sz="900" b="0">
                <a:latin typeface="宋体" panose="02010600030101010101" pitchFamily="2" charset="-122"/>
              </a:rPr>
              <a:t> </a:t>
            </a:r>
            <a:r>
              <a:rPr lang="zh-CN" sz="1600" b="0">
                <a:ea typeface="宋体" panose="02010600030101010101" pitchFamily="2" charset="-122"/>
              </a:rPr>
              <a:t>图10-36 二进制译码器示意图</a:t>
            </a:r>
            <a:endParaRPr lang="zh-CN" altLang="en-US" sz="1600" b="0">
              <a:ea typeface="宋体" panose="02010600030101010101" pitchFamily="2" charset="-122"/>
            </a:endParaRPr>
          </a:p>
        </p:txBody>
      </p:sp>
      <p:pic>
        <p:nvPicPr>
          <p:cNvPr id="1073742902" name="图片 1073742901"/>
          <p:cNvPicPr>
            <a:picLocks noChangeAspect="1"/>
          </p:cNvPicPr>
          <p:nvPr/>
        </p:nvPicPr>
        <p:blipFill>
          <a:blip r:embed="rId3"/>
          <a:stretch>
            <a:fillRect/>
          </a:stretch>
        </p:blipFill>
        <p:spPr>
          <a:xfrm>
            <a:off x="4474210" y="1424305"/>
            <a:ext cx="2520315" cy="2989580"/>
          </a:xfrm>
          <a:prstGeom prst="rect">
            <a:avLst/>
          </a:prstGeom>
          <a:noFill/>
          <a:ln w="9525">
            <a:noFill/>
          </a:ln>
        </p:spPr>
      </p:pic>
      <p:graphicFrame>
        <p:nvGraphicFramePr>
          <p:cNvPr id="1073742906" name="对象 1073742905"/>
          <p:cNvGraphicFramePr/>
          <p:nvPr/>
        </p:nvGraphicFramePr>
        <p:xfrm>
          <a:off x="8031480" y="2247900"/>
          <a:ext cx="2880995" cy="1929765"/>
        </p:xfrm>
        <a:graphic>
          <a:graphicData uri="http://schemas.openxmlformats.org/presentationml/2006/ole">
            <mc:AlternateContent xmlns:mc="http://schemas.openxmlformats.org/markup-compatibility/2006">
              <mc:Choice xmlns:v="urn:schemas-microsoft-com:vml" Requires="v">
                <p:oleObj spid="_x0000_s11" name="" r:id="rId4" imgW="2667000" imgH="1962150" progId="PBrush">
                  <p:embed/>
                </p:oleObj>
              </mc:Choice>
              <mc:Fallback>
                <p:oleObj name="" r:id="rId4" imgW="2667000" imgH="1962150" progId="PBrush">
                  <p:embed/>
                  <p:pic>
                    <p:nvPicPr>
                      <p:cNvPr id="0" name="图片 10"/>
                      <p:cNvPicPr/>
                      <p:nvPr/>
                    </p:nvPicPr>
                    <p:blipFill>
                      <a:blip r:embed="rId5"/>
                      <a:stretch>
                        <a:fillRect/>
                      </a:stretch>
                    </p:blipFill>
                    <p:spPr>
                      <a:xfrm>
                        <a:off x="8031480" y="2247900"/>
                        <a:ext cx="2880995" cy="1929765"/>
                      </a:xfrm>
                      <a:prstGeom prst="rect">
                        <a:avLst/>
                      </a:prstGeom>
                      <a:noFill/>
                      <a:ln w="38100">
                        <a:noFill/>
                        <a:miter/>
                      </a:ln>
                    </p:spPr>
                  </p:pic>
                </p:oleObj>
              </mc:Fallback>
            </mc:AlternateContent>
          </a:graphicData>
        </a:graphic>
      </p:graphicFrame>
      <p:sp>
        <p:nvSpPr>
          <p:cNvPr id="12" name="文本框 11"/>
          <p:cNvSpPr txBox="1"/>
          <p:nvPr/>
        </p:nvSpPr>
        <p:spPr>
          <a:xfrm>
            <a:off x="4890135" y="4965065"/>
            <a:ext cx="5080000" cy="306705"/>
          </a:xfrm>
          <a:prstGeom prst="rect">
            <a:avLst/>
          </a:prstGeom>
          <a:noFill/>
          <a:ln w="9525">
            <a:noFill/>
          </a:ln>
        </p:spPr>
        <p:txBody>
          <a:bodyPr>
            <a:spAutoFit/>
          </a:bodyPr>
          <a:p>
            <a:pPr indent="1807845"/>
            <a:r>
              <a:rPr lang="zh-CN" sz="1400" b="0">
                <a:ea typeface="宋体" panose="02010600030101010101" pitchFamily="2" charset="-122"/>
              </a:rPr>
              <a:t>图</a:t>
            </a:r>
            <a:r>
              <a:rPr lang="en-US" sz="1400" b="0">
                <a:latin typeface="宋体" panose="02010600030101010101" pitchFamily="2" charset="-122"/>
              </a:rPr>
              <a:t>10-37  </a:t>
            </a:r>
            <a:r>
              <a:rPr lang="zh-CN" sz="1400" b="0">
                <a:ea typeface="宋体" panose="02010600030101010101" pitchFamily="2" charset="-122"/>
              </a:rPr>
              <a:t>CT74LS139译码器</a:t>
            </a:r>
            <a:endParaRPr lang="zh-CN" altLang="en-US" sz="1400" b="0">
              <a:ea typeface="宋体" panose="02010600030101010101" pitchFamily="2" charset="-122"/>
            </a:endParaRPr>
          </a:p>
        </p:txBody>
      </p:sp>
      <p:sp>
        <p:nvSpPr>
          <p:cNvPr id="4" name="文本框 3"/>
          <p:cNvSpPr txBox="1"/>
          <p:nvPr/>
        </p:nvSpPr>
        <p:spPr>
          <a:xfrm>
            <a:off x="5557520" y="4427220"/>
            <a:ext cx="750570" cy="306705"/>
          </a:xfrm>
          <a:prstGeom prst="rect">
            <a:avLst/>
          </a:prstGeom>
          <a:noFill/>
        </p:spPr>
        <p:txBody>
          <a:bodyPr wrap="square" rtlCol="0">
            <a:spAutoFit/>
          </a:bodyPr>
          <a:p>
            <a:r>
              <a:rPr lang="en-US" altLang="zh-CN" sz="1400"/>
              <a:t>(a)</a:t>
            </a:r>
            <a:endParaRPr lang="en-US" altLang="zh-CN" sz="1400"/>
          </a:p>
        </p:txBody>
      </p:sp>
      <p:sp>
        <p:nvSpPr>
          <p:cNvPr id="5" name="文本框 4"/>
          <p:cNvSpPr txBox="1"/>
          <p:nvPr/>
        </p:nvSpPr>
        <p:spPr>
          <a:xfrm>
            <a:off x="8965565" y="4478020"/>
            <a:ext cx="1004570" cy="306705"/>
          </a:xfrm>
          <a:prstGeom prst="rect">
            <a:avLst/>
          </a:prstGeom>
          <a:noFill/>
        </p:spPr>
        <p:txBody>
          <a:bodyPr wrap="square" rtlCol="0">
            <a:spAutoFit/>
          </a:bodyPr>
          <a:p>
            <a:r>
              <a:rPr lang="en-US" altLang="zh-CN" sz="1400"/>
              <a:t>(b)</a:t>
            </a:r>
            <a:endParaRPr lang="en-US" altLang="zh-CN" sz="1400"/>
          </a:p>
        </p:txBody>
      </p:sp>
      <p:sp>
        <p:nvSpPr>
          <p:cNvPr id="6" name="文本框 5"/>
          <p:cNvSpPr txBox="1"/>
          <p:nvPr/>
        </p:nvSpPr>
        <p:spPr>
          <a:xfrm>
            <a:off x="5791200" y="5452110"/>
            <a:ext cx="4351020" cy="337185"/>
          </a:xfrm>
          <a:prstGeom prst="rect">
            <a:avLst/>
          </a:prstGeom>
          <a:noFill/>
        </p:spPr>
        <p:txBody>
          <a:bodyPr wrap="square" rtlCol="0">
            <a:spAutoFit/>
          </a:bodyPr>
          <a:p>
            <a:r>
              <a:rPr lang="en-US" altLang="zh-CN" sz="1600"/>
              <a:t>(</a:t>
            </a:r>
            <a:r>
              <a:rPr lang="en-US" altLang="zh-CN" sz="1400"/>
              <a:t>a)</a:t>
            </a:r>
            <a:r>
              <a:rPr lang="zh-CN" altLang="en-US" sz="1400"/>
              <a:t>逻辑电路         （</a:t>
            </a:r>
            <a:r>
              <a:rPr lang="en-US" altLang="zh-CN" sz="1400"/>
              <a:t>b)</a:t>
            </a:r>
            <a:r>
              <a:rPr lang="zh-CN" altLang="en-US" sz="1400"/>
              <a:t>引脚排列</a:t>
            </a:r>
            <a:endParaRPr lang="zh-CN" altLang="en-US" sz="1400"/>
          </a:p>
        </p:txBody>
      </p:sp>
    </p:spTree>
    <p:custDataLst>
      <p:tags r:id="rId6"/>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56547" y="443234"/>
            <a:ext cx="10852237" cy="441964"/>
          </a:xfrm>
        </p:spPr>
        <p:txBody>
          <a:bodyPr/>
          <a:p>
            <a:r>
              <a:rPr>
                <a:sym typeface="+mn-ea"/>
              </a:rPr>
              <a:t>10.4 常用组合逻辑器件</a:t>
            </a:r>
            <a:endParaRPr>
              <a:sym typeface="+mn-ea"/>
            </a:endParaRPr>
          </a:p>
        </p:txBody>
      </p:sp>
      <p:sp>
        <p:nvSpPr>
          <p:cNvPr id="3" name="内容占位符 2"/>
          <p:cNvSpPr>
            <a:spLocks noGrp="1"/>
          </p:cNvSpPr>
          <p:nvPr>
            <p:ph idx="1"/>
          </p:nvPr>
        </p:nvSpPr>
        <p:spPr>
          <a:xfrm>
            <a:off x="656590" y="1028700"/>
            <a:ext cx="10852150" cy="485775"/>
          </a:xfrm>
        </p:spPr>
        <p:txBody>
          <a:bodyPr/>
          <a:p>
            <a:pPr marL="0" indent="0">
              <a:buNone/>
            </a:pPr>
            <a:r>
              <a:rPr sz="2000">
                <a:sym typeface="+mn-ea"/>
              </a:rPr>
              <a:t>10.4.2译码器</a:t>
            </a:r>
            <a:endParaRPr sz="2000">
              <a:sym typeface="+mn-ea"/>
            </a:endParaRPr>
          </a:p>
        </p:txBody>
      </p:sp>
      <p:sp>
        <p:nvSpPr>
          <p:cNvPr id="6" name="内容占位符 2"/>
          <p:cNvSpPr>
            <a:spLocks noGrp="1"/>
          </p:cNvSpPr>
          <p:nvPr/>
        </p:nvSpPr>
        <p:spPr>
          <a:xfrm>
            <a:off x="656590" y="1514475"/>
            <a:ext cx="10984865" cy="229044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800">
                <a:sym typeface="+mn-ea"/>
              </a:rPr>
              <a:t>     2.</a:t>
            </a:r>
            <a:r>
              <a:rPr sz="1800">
                <a:sym typeface="+mn-ea"/>
              </a:rPr>
              <a:t> 二</a:t>
            </a:r>
            <a:r>
              <a:rPr lang="en-US" altLang="zh-CN" sz="1800">
                <a:sym typeface="+mn-ea"/>
              </a:rPr>
              <a:t>---</a:t>
            </a:r>
            <a:r>
              <a:rPr sz="1800">
                <a:sym typeface="+mn-ea"/>
              </a:rPr>
              <a:t>十进制译码器</a:t>
            </a:r>
            <a:endParaRPr sz="1800">
              <a:sym typeface="+mn-ea"/>
            </a:endParaRPr>
          </a:p>
          <a:p>
            <a:pPr marL="0" indent="0">
              <a:buNone/>
            </a:pPr>
            <a:r>
              <a:rPr sz="1800">
                <a:sym typeface="+mn-ea"/>
              </a:rPr>
              <a:t>     将二进制代码译成0～9十个十进制数信号的电路，叫做二-十进制译码器。二-十进制译码器中有四位二进制代码，所以这种译码器有4个输入端，10个输出端，所以又叫做4线-10线译码器。8421BCD码是最常用的二-十进制码，图10-38(a)为4线-10线74LS42的逻辑图，输出低电平有效。图(b)是74LS42的引脚排列图。</a:t>
            </a:r>
            <a:endParaRPr sz="1800">
              <a:sym typeface="+mn-ea"/>
            </a:endParaRPr>
          </a:p>
          <a:p>
            <a:pPr marL="0" indent="0">
              <a:buNone/>
            </a:pPr>
            <a:r>
              <a:rPr sz="1800">
                <a:sym typeface="+mn-ea"/>
              </a:rPr>
              <a:t>     根据逻辑图可得：</a:t>
            </a:r>
            <a:endParaRPr sz="1800">
              <a:sym typeface="+mn-ea"/>
            </a:endParaRPr>
          </a:p>
        </p:txBody>
      </p:sp>
      <p:pic>
        <p:nvPicPr>
          <p:cNvPr id="14" name="图片 13"/>
          <p:cNvPicPr>
            <a:picLocks noChangeAspect="1"/>
          </p:cNvPicPr>
          <p:nvPr/>
        </p:nvPicPr>
        <p:blipFill>
          <a:blip r:embed="rId1"/>
          <a:stretch>
            <a:fillRect/>
          </a:stretch>
        </p:blipFill>
        <p:spPr>
          <a:xfrm>
            <a:off x="3964305" y="3804920"/>
            <a:ext cx="4403090" cy="2684145"/>
          </a:xfrm>
          <a:prstGeom prst="rect">
            <a:avLst/>
          </a:prstGeom>
        </p:spPr>
      </p:pic>
    </p:spTree>
    <p:custDataLst>
      <p:tags r:id="rId2"/>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56547" y="443234"/>
            <a:ext cx="10852237" cy="441964"/>
          </a:xfrm>
        </p:spPr>
        <p:txBody>
          <a:bodyPr/>
          <a:p>
            <a:r>
              <a:rPr>
                <a:sym typeface="+mn-ea"/>
              </a:rPr>
              <a:t>10.4 常用组合逻辑器件</a:t>
            </a:r>
            <a:endParaRPr>
              <a:sym typeface="+mn-ea"/>
            </a:endParaRPr>
          </a:p>
        </p:txBody>
      </p:sp>
      <p:sp>
        <p:nvSpPr>
          <p:cNvPr id="3" name="内容占位符 2"/>
          <p:cNvSpPr>
            <a:spLocks noGrp="1"/>
          </p:cNvSpPr>
          <p:nvPr>
            <p:ph idx="1"/>
          </p:nvPr>
        </p:nvSpPr>
        <p:spPr>
          <a:xfrm>
            <a:off x="656590" y="1028700"/>
            <a:ext cx="10852150" cy="485775"/>
          </a:xfrm>
        </p:spPr>
        <p:txBody>
          <a:bodyPr/>
          <a:p>
            <a:pPr marL="0" indent="0">
              <a:buNone/>
            </a:pPr>
            <a:r>
              <a:rPr sz="2000">
                <a:sym typeface="+mn-ea"/>
              </a:rPr>
              <a:t>10.4.2  译码器</a:t>
            </a:r>
            <a:endParaRPr sz="2000">
              <a:sym typeface="+mn-ea"/>
            </a:endParaRPr>
          </a:p>
        </p:txBody>
      </p:sp>
      <p:pic>
        <p:nvPicPr>
          <p:cNvPr id="1073742903" name="图片 1073742902" descr="5-1"/>
          <p:cNvPicPr>
            <a:picLocks noChangeAspect="1"/>
          </p:cNvPicPr>
          <p:nvPr/>
        </p:nvPicPr>
        <p:blipFill>
          <a:blip r:embed="rId1"/>
          <a:stretch>
            <a:fillRect/>
          </a:stretch>
        </p:blipFill>
        <p:spPr>
          <a:xfrm>
            <a:off x="656590" y="1917065"/>
            <a:ext cx="5485765" cy="3023235"/>
          </a:xfrm>
          <a:prstGeom prst="rect">
            <a:avLst/>
          </a:prstGeom>
          <a:noFill/>
          <a:ln w="9525">
            <a:noFill/>
          </a:ln>
        </p:spPr>
      </p:pic>
      <p:graphicFrame>
        <p:nvGraphicFramePr>
          <p:cNvPr id="1073742915" name="对象 1073742914"/>
          <p:cNvGraphicFramePr/>
          <p:nvPr/>
        </p:nvGraphicFramePr>
        <p:xfrm>
          <a:off x="7377430" y="1917065"/>
          <a:ext cx="3331845" cy="3223260"/>
        </p:xfrm>
        <a:graphic>
          <a:graphicData uri="http://schemas.openxmlformats.org/presentationml/2006/ole">
            <mc:AlternateContent xmlns:mc="http://schemas.openxmlformats.org/markup-compatibility/2006">
              <mc:Choice xmlns:v="urn:schemas-microsoft-com:vml" Requires="v">
                <p:oleObj spid="_x0000_s11" name="" r:id="rId2" imgW="2181225" imgH="1933575" progId="PBrush">
                  <p:embed/>
                </p:oleObj>
              </mc:Choice>
              <mc:Fallback>
                <p:oleObj name="" r:id="rId2" imgW="2181225" imgH="1933575" progId="PBrush">
                  <p:embed/>
                  <p:pic>
                    <p:nvPicPr>
                      <p:cNvPr id="0" name="图片 10"/>
                      <p:cNvPicPr/>
                      <p:nvPr/>
                    </p:nvPicPr>
                    <p:blipFill>
                      <a:blip r:embed="rId3"/>
                      <a:stretch>
                        <a:fillRect/>
                      </a:stretch>
                    </p:blipFill>
                    <p:spPr>
                      <a:xfrm>
                        <a:off x="7377430" y="1917065"/>
                        <a:ext cx="3331845" cy="3223260"/>
                      </a:xfrm>
                      <a:prstGeom prst="rect">
                        <a:avLst/>
                      </a:prstGeom>
                      <a:noFill/>
                      <a:ln w="38100">
                        <a:noFill/>
                        <a:miter/>
                      </a:ln>
                    </p:spPr>
                  </p:pic>
                </p:oleObj>
              </mc:Fallback>
            </mc:AlternateContent>
          </a:graphicData>
        </a:graphic>
      </p:graphicFrame>
      <p:sp>
        <p:nvSpPr>
          <p:cNvPr id="100" name="文本框 99"/>
          <p:cNvSpPr txBox="1"/>
          <p:nvPr/>
        </p:nvSpPr>
        <p:spPr>
          <a:xfrm>
            <a:off x="859155" y="5314950"/>
            <a:ext cx="5080000" cy="337185"/>
          </a:xfrm>
          <a:prstGeom prst="rect">
            <a:avLst/>
          </a:prstGeom>
          <a:noFill/>
          <a:ln w="9525">
            <a:noFill/>
          </a:ln>
        </p:spPr>
        <p:txBody>
          <a:bodyPr>
            <a:spAutoFit/>
          </a:bodyPr>
          <a:p>
            <a:pPr indent="2525395"/>
            <a:r>
              <a:rPr lang="en-US" sz="1600" b="0">
                <a:latin typeface="宋体" panose="02010600030101010101" pitchFamily="2" charset="-122"/>
              </a:rPr>
              <a:t>(a)</a:t>
            </a:r>
            <a:endParaRPr lang="en-US" altLang="en-US" sz="1600" b="0">
              <a:latin typeface="宋体" panose="02010600030101010101" pitchFamily="2" charset="-122"/>
            </a:endParaRPr>
          </a:p>
        </p:txBody>
      </p:sp>
      <p:sp>
        <p:nvSpPr>
          <p:cNvPr id="12" name="文本框 11"/>
          <p:cNvSpPr txBox="1"/>
          <p:nvPr/>
        </p:nvSpPr>
        <p:spPr>
          <a:xfrm>
            <a:off x="6844665" y="5330190"/>
            <a:ext cx="5080000" cy="337185"/>
          </a:xfrm>
          <a:prstGeom prst="rect">
            <a:avLst/>
          </a:prstGeom>
          <a:noFill/>
          <a:ln w="9525">
            <a:noFill/>
          </a:ln>
        </p:spPr>
        <p:txBody>
          <a:bodyPr>
            <a:spAutoFit/>
          </a:bodyPr>
          <a:p>
            <a:pPr indent="0"/>
            <a:r>
              <a:rPr lang="en-US" sz="1050" b="0">
                <a:latin typeface="宋体" panose="02010600030101010101" pitchFamily="2" charset="-122"/>
              </a:rPr>
              <a:t> </a:t>
            </a:r>
            <a:r>
              <a:rPr lang="en-US" sz="1600" b="0">
                <a:latin typeface="宋体" panose="02010600030101010101" pitchFamily="2" charset="-122"/>
              </a:rPr>
              <a:t>                  (b)</a:t>
            </a:r>
            <a:endParaRPr lang="en-US" altLang="en-US" sz="1600" b="0">
              <a:latin typeface="宋体" panose="02010600030101010101" pitchFamily="2" charset="-122"/>
            </a:endParaRPr>
          </a:p>
        </p:txBody>
      </p:sp>
      <p:sp>
        <p:nvSpPr>
          <p:cNvPr id="4" name="文本框 3"/>
          <p:cNvSpPr txBox="1"/>
          <p:nvPr/>
        </p:nvSpPr>
        <p:spPr>
          <a:xfrm>
            <a:off x="3448050" y="5791835"/>
            <a:ext cx="5031105" cy="306705"/>
          </a:xfrm>
          <a:prstGeom prst="rect">
            <a:avLst/>
          </a:prstGeom>
          <a:noFill/>
        </p:spPr>
        <p:txBody>
          <a:bodyPr wrap="square" rtlCol="0">
            <a:spAutoFit/>
          </a:bodyPr>
          <a:p>
            <a:pPr indent="196215" algn="ctr"/>
            <a:r>
              <a:rPr lang="zh-CN" sz="1400">
                <a:ea typeface="宋体" panose="02010600030101010101" pitchFamily="2" charset="-122"/>
                <a:sym typeface="+mn-ea"/>
              </a:rPr>
              <a:t>图10-38    74LS42译码器</a:t>
            </a:r>
            <a:endParaRPr lang="zh-CN" altLang="en-US" sz="1400"/>
          </a:p>
        </p:txBody>
      </p:sp>
      <p:sp>
        <p:nvSpPr>
          <p:cNvPr id="5" name="文本框 4"/>
          <p:cNvSpPr txBox="1"/>
          <p:nvPr/>
        </p:nvSpPr>
        <p:spPr>
          <a:xfrm>
            <a:off x="3143885" y="6167120"/>
            <a:ext cx="1896745" cy="306705"/>
          </a:xfrm>
          <a:prstGeom prst="rect">
            <a:avLst/>
          </a:prstGeom>
          <a:noFill/>
        </p:spPr>
        <p:txBody>
          <a:bodyPr wrap="square" rtlCol="0">
            <a:spAutoFit/>
          </a:bodyPr>
          <a:p>
            <a:r>
              <a:rPr lang="en-US" altLang="zh-CN" sz="1400"/>
              <a:t>(a)  </a:t>
            </a:r>
            <a:r>
              <a:rPr lang="zh-CN" altLang="en-US" sz="1400"/>
              <a:t>逻辑电路图</a:t>
            </a:r>
            <a:endParaRPr lang="zh-CN" altLang="en-US" sz="1400"/>
          </a:p>
        </p:txBody>
      </p:sp>
      <p:sp>
        <p:nvSpPr>
          <p:cNvPr id="6" name="文本框 5"/>
          <p:cNvSpPr txBox="1"/>
          <p:nvPr/>
        </p:nvSpPr>
        <p:spPr>
          <a:xfrm>
            <a:off x="8265795" y="6197600"/>
            <a:ext cx="2007870" cy="306705"/>
          </a:xfrm>
          <a:prstGeom prst="rect">
            <a:avLst/>
          </a:prstGeom>
          <a:noFill/>
        </p:spPr>
        <p:txBody>
          <a:bodyPr wrap="square" rtlCol="0">
            <a:spAutoFit/>
          </a:bodyPr>
          <a:p>
            <a:r>
              <a:rPr lang="zh-CN" altLang="en-US" sz="1400"/>
              <a:t>（</a:t>
            </a:r>
            <a:r>
              <a:rPr lang="en-US" altLang="zh-CN" sz="1400"/>
              <a:t>b) </a:t>
            </a:r>
            <a:r>
              <a:rPr lang="zh-CN" altLang="en-US" sz="1400"/>
              <a:t>引脚排列图</a:t>
            </a:r>
            <a:endParaRPr lang="zh-CN" altLang="en-US" sz="1400"/>
          </a:p>
        </p:txBody>
      </p:sp>
    </p:spTree>
    <p:custDataLst>
      <p:tags r:id="rId4"/>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10.1 逻辑代数基础知识</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t>10</a:t>
            </a:r>
            <a:r>
              <a:rPr lang="en-US" altLang="zh-CN" sz="2000"/>
              <a:t>.</a:t>
            </a:r>
            <a:r>
              <a:rPr sz="2000"/>
              <a:t>1</a:t>
            </a:r>
            <a:r>
              <a:rPr lang="en-US" altLang="zh-CN" sz="2000"/>
              <a:t>.2 </a:t>
            </a:r>
            <a:r>
              <a:rPr sz="2000"/>
              <a:t>数制与码制</a:t>
            </a:r>
            <a:endParaRPr sz="2000"/>
          </a:p>
        </p:txBody>
      </p:sp>
      <p:sp>
        <p:nvSpPr>
          <p:cNvPr id="4" name="内容占位符 2"/>
          <p:cNvSpPr>
            <a:spLocks noGrp="1"/>
          </p:cNvSpPr>
          <p:nvPr/>
        </p:nvSpPr>
        <p:spPr>
          <a:xfrm>
            <a:off x="669925" y="1438275"/>
            <a:ext cx="10984865" cy="505396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a:t>
            </a:r>
            <a:r>
              <a:rPr lang="en-US" altLang="zh-CN" sz="2000">
                <a:sym typeface="+mn-ea"/>
              </a:rPr>
              <a:t>3</a:t>
            </a:r>
            <a:r>
              <a:rPr sz="2000">
                <a:sym typeface="+mn-ea"/>
              </a:rPr>
              <a:t>）十六进制数  </a:t>
            </a:r>
            <a:endParaRPr sz="2000">
              <a:sym typeface="+mn-ea"/>
            </a:endParaRPr>
          </a:p>
          <a:p>
            <a:pPr marL="0" indent="0">
              <a:buNone/>
            </a:pPr>
            <a:r>
              <a:rPr sz="2000">
                <a:sym typeface="+mn-ea"/>
              </a:rPr>
              <a:t>     十六进制数用0～9、A、B、C、D、E、F十六个数码表示，基数为16，计数规律是“逢十六进一”。</a:t>
            </a:r>
            <a:endParaRPr sz="2000">
              <a:sym typeface="+mn-ea"/>
            </a:endParaRPr>
          </a:p>
          <a:p>
            <a:pPr marL="0" indent="0">
              <a:buNone/>
            </a:pPr>
            <a:r>
              <a:rPr sz="2000">
                <a:sym typeface="+mn-ea"/>
              </a:rPr>
              <a:t>  （</a:t>
            </a:r>
            <a:r>
              <a:rPr lang="en-US" altLang="zh-CN" sz="2000">
                <a:sym typeface="+mn-ea"/>
              </a:rPr>
              <a:t>4</a:t>
            </a:r>
            <a:r>
              <a:rPr sz="2000">
                <a:sym typeface="+mn-ea"/>
              </a:rPr>
              <a:t>）</a:t>
            </a:r>
            <a:r>
              <a:rPr lang="en-US" altLang="zh-CN" sz="2000">
                <a:sym typeface="+mn-ea"/>
              </a:rPr>
              <a:t>不同进制之间的转换</a:t>
            </a:r>
            <a:endParaRPr lang="en-US" altLang="zh-CN" sz="2000">
              <a:sym typeface="+mn-ea"/>
            </a:endParaRPr>
          </a:p>
          <a:p>
            <a:pPr marL="0" indent="0">
              <a:buNone/>
            </a:pPr>
            <a:r>
              <a:rPr lang="en-US" altLang="zh-CN" sz="2000">
                <a:sym typeface="+mn-ea"/>
              </a:rPr>
              <a:t>   １）十进制数与二进制数的相互转换</a:t>
            </a:r>
            <a:endParaRPr lang="en-US" altLang="zh-CN" sz="2000">
              <a:sym typeface="+mn-ea"/>
            </a:endParaRPr>
          </a:p>
          <a:p>
            <a:pPr marL="0" indent="0">
              <a:buNone/>
            </a:pPr>
            <a:r>
              <a:rPr lang="en-US" altLang="zh-CN" sz="2000">
                <a:sym typeface="+mn-ea"/>
              </a:rPr>
              <a:t>    ①十进制整数转换成二进制数</a:t>
            </a:r>
            <a:endParaRPr lang="en-US" altLang="zh-CN" sz="2000">
              <a:sym typeface="+mn-ea"/>
            </a:endParaRPr>
          </a:p>
          <a:p>
            <a:pPr marL="0" indent="0">
              <a:buNone/>
            </a:pPr>
            <a:r>
              <a:rPr lang="en-US" altLang="zh-CN" sz="2000">
                <a:sym typeface="+mn-ea"/>
              </a:rPr>
              <a:t>     将十进制整数转换成二进制数可以采用除2取余法。其方法是：将十进制整数连续除以2，求得各次的余数，直到商为0，每次所得余数依次是二进制数由低位到高位的各位数码。</a:t>
            </a:r>
            <a:endParaRPr lang="en-US" altLang="zh-CN" sz="2000">
              <a:sym typeface="+mn-ea"/>
            </a:endParaRPr>
          </a:p>
          <a:p>
            <a:pPr marL="0" indent="0">
              <a:buNone/>
            </a:pPr>
            <a:r>
              <a:rPr lang="en-US" altLang="zh-CN" sz="2000">
                <a:sym typeface="+mn-ea"/>
              </a:rPr>
              <a:t>    ②二进制整数转换为十进制数</a:t>
            </a:r>
            <a:endParaRPr lang="en-US" altLang="zh-CN" sz="2000">
              <a:sym typeface="+mn-ea"/>
            </a:endParaRPr>
          </a:p>
          <a:p>
            <a:pPr marL="0" indent="0">
              <a:buNone/>
            </a:pPr>
            <a:r>
              <a:rPr lang="en-US" altLang="zh-CN" sz="2000">
                <a:sym typeface="+mn-ea"/>
              </a:rPr>
              <a:t>    二进制整数转换为十进制数的方法是：按权展开相加。</a:t>
            </a:r>
            <a:endParaRPr lang="en-US" altLang="zh-CN" sz="2000">
              <a:sym typeface="+mn-ea"/>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10.1 逻辑代数基础知识</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lang="en-US" altLang="zh-CN" sz="2000"/>
              <a:t>   </a:t>
            </a:r>
            <a:r>
              <a:rPr sz="2000"/>
              <a:t>10</a:t>
            </a:r>
            <a:r>
              <a:rPr lang="en-US" altLang="zh-CN" sz="2000"/>
              <a:t>.</a:t>
            </a:r>
            <a:r>
              <a:rPr sz="2000"/>
              <a:t>1</a:t>
            </a:r>
            <a:r>
              <a:rPr lang="en-US" altLang="zh-CN" sz="2000"/>
              <a:t>.2 </a:t>
            </a:r>
            <a:r>
              <a:rPr sz="2000"/>
              <a:t>数制与码制</a:t>
            </a:r>
            <a:endParaRPr sz="2000"/>
          </a:p>
        </p:txBody>
      </p:sp>
      <p:sp>
        <p:nvSpPr>
          <p:cNvPr id="4" name="内容占位符 2"/>
          <p:cNvSpPr>
            <a:spLocks noGrp="1"/>
          </p:cNvSpPr>
          <p:nvPr/>
        </p:nvSpPr>
        <p:spPr>
          <a:xfrm>
            <a:off x="669925" y="1438275"/>
            <a:ext cx="10984865" cy="428244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２）二进制数与十六进制数的相互转换</a:t>
            </a:r>
            <a:endParaRPr sz="2000">
              <a:sym typeface="+mn-ea"/>
            </a:endParaRPr>
          </a:p>
          <a:p>
            <a:pPr marL="0" indent="0">
              <a:buNone/>
            </a:pPr>
            <a:r>
              <a:rPr sz="2000">
                <a:sym typeface="+mn-ea"/>
              </a:rPr>
              <a:t>    ①二进制整数转换为十六进制数</a:t>
            </a:r>
            <a:endParaRPr sz="2000">
              <a:sym typeface="+mn-ea"/>
            </a:endParaRPr>
          </a:p>
          <a:p>
            <a:pPr marL="0" indent="0">
              <a:buNone/>
            </a:pPr>
            <a:r>
              <a:rPr sz="2000">
                <a:sym typeface="+mn-ea"/>
              </a:rPr>
              <a:t>     二进制整数转换为十六进制数的方法是：将二进制整数从最低位开始，每四位一组，将每组都转换为一位的十六进制数。</a:t>
            </a:r>
            <a:endParaRPr sz="2000">
              <a:sym typeface="+mn-ea"/>
            </a:endParaRPr>
          </a:p>
          <a:p>
            <a:pPr marL="0" indent="0">
              <a:buNone/>
            </a:pPr>
            <a:r>
              <a:rPr sz="2000">
                <a:sym typeface="+mn-ea"/>
              </a:rPr>
              <a:t>    ②十六进制整数转换为二进制数</a:t>
            </a:r>
            <a:endParaRPr sz="2000">
              <a:sym typeface="+mn-ea"/>
            </a:endParaRPr>
          </a:p>
          <a:p>
            <a:pPr marL="0" indent="0">
              <a:buNone/>
            </a:pPr>
            <a:r>
              <a:rPr sz="2000">
                <a:sym typeface="+mn-ea"/>
              </a:rPr>
              <a:t>     十六进制整数转换为二进制数的方法是：将十六进制整数的每一位转换为相应的四位二进制数。</a:t>
            </a:r>
            <a:endParaRPr sz="2000">
              <a:sym typeface="+mn-ea"/>
            </a:endParaRPr>
          </a:p>
          <a:p>
            <a:pPr marL="0" indent="0">
              <a:buNone/>
            </a:pPr>
            <a:r>
              <a:rPr sz="2000">
                <a:sym typeface="+mn-ea"/>
              </a:rPr>
              <a:t>    十进制数转换成十六进制数，可先将十进制数转换为二进制数，然后转换成十六进制数，也可用除16取余法。</a:t>
            </a:r>
            <a:endParaRPr sz="2000">
              <a:sym typeface="+mn-ea"/>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10.1 逻辑代数基础知识</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lang="en-US" altLang="zh-CN" sz="2000"/>
              <a:t> </a:t>
            </a:r>
            <a:r>
              <a:rPr sz="2000"/>
              <a:t>10</a:t>
            </a:r>
            <a:r>
              <a:rPr lang="en-US" altLang="zh-CN" sz="2000"/>
              <a:t>.</a:t>
            </a:r>
            <a:r>
              <a:rPr sz="2000"/>
              <a:t>1</a:t>
            </a:r>
            <a:r>
              <a:rPr lang="en-US" altLang="zh-CN" sz="2000"/>
              <a:t>.2 </a:t>
            </a:r>
            <a:r>
              <a:rPr sz="2000"/>
              <a:t>数制与码制</a:t>
            </a:r>
            <a:endParaRPr sz="2000"/>
          </a:p>
        </p:txBody>
      </p:sp>
      <p:sp>
        <p:nvSpPr>
          <p:cNvPr id="4" name="内容占位符 2"/>
          <p:cNvSpPr>
            <a:spLocks noGrp="1"/>
          </p:cNvSpPr>
          <p:nvPr/>
        </p:nvSpPr>
        <p:spPr>
          <a:xfrm>
            <a:off x="669925" y="1438275"/>
            <a:ext cx="10984865" cy="428244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2.</a:t>
            </a:r>
            <a:r>
              <a:rPr sz="2000">
                <a:sym typeface="+mn-ea"/>
              </a:rPr>
              <a:t>码制</a:t>
            </a:r>
            <a:endParaRPr sz="2000">
              <a:sym typeface="+mn-ea"/>
            </a:endParaRPr>
          </a:p>
          <a:p>
            <a:pPr marL="0" indent="0">
              <a:buNone/>
            </a:pPr>
            <a:r>
              <a:rPr sz="2000">
                <a:sym typeface="+mn-ea"/>
              </a:rPr>
              <a:t>     在数字系统中,二进制数码不仅可表示数值的大小,而且常用于表示特定的信息。将若干个二进制数码0和1按一定的规则排列起来表示某种特定含义的代码，称为二进制代码。将十进制数的0~9十个数字用二进制数表示的代码，称为二-十进制码，又称BCD码。常用的二-十进制代码为8421BCD码。</a:t>
            </a:r>
            <a:endParaRPr sz="2000">
              <a:sym typeface="+mn-ea"/>
            </a:endParaRPr>
          </a:p>
        </p:txBody>
      </p:sp>
      <p:pic>
        <p:nvPicPr>
          <p:cNvPr id="5" name="图片 4"/>
          <p:cNvPicPr>
            <a:picLocks noChangeAspect="1"/>
          </p:cNvPicPr>
          <p:nvPr/>
        </p:nvPicPr>
        <p:blipFill>
          <a:blip r:embed="rId1"/>
          <a:stretch>
            <a:fillRect/>
          </a:stretch>
        </p:blipFill>
        <p:spPr>
          <a:xfrm>
            <a:off x="2020570" y="3713480"/>
            <a:ext cx="8283575" cy="1800225"/>
          </a:xfrm>
          <a:prstGeom prst="round2DiagRect">
            <a:avLst/>
          </a:prstGeom>
        </p:spPr>
      </p:pic>
    </p:spTree>
    <p:custDataLst>
      <p:tags r:id="rId2"/>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10.1 逻辑代数基础知识</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t>10.1</a:t>
            </a:r>
            <a:r>
              <a:rPr lang="en-US" altLang="zh-CN" sz="2000"/>
              <a:t>.3 </a:t>
            </a:r>
            <a:r>
              <a:rPr sz="2000"/>
              <a:t>基本逻辑运算</a:t>
            </a:r>
            <a:endParaRPr sz="2000"/>
          </a:p>
        </p:txBody>
      </p:sp>
      <p:sp>
        <p:nvSpPr>
          <p:cNvPr id="4" name="内容占位符 2"/>
          <p:cNvSpPr>
            <a:spLocks noGrp="1"/>
          </p:cNvSpPr>
          <p:nvPr/>
        </p:nvSpPr>
        <p:spPr>
          <a:xfrm>
            <a:off x="669925" y="1438275"/>
            <a:ext cx="10984865" cy="483108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基本的逻辑关系有与逻辑、或逻辑和逻辑非三种，与之对应的逻辑运算为与运算(逻辑乘)、或运算(逻辑加)、非运算(逻辑非)。</a:t>
            </a:r>
            <a:endParaRPr sz="2000">
              <a:sym typeface="+mn-ea"/>
            </a:endParaRPr>
          </a:p>
          <a:p>
            <a:pPr marL="0" indent="0">
              <a:buNone/>
            </a:pPr>
            <a:r>
              <a:rPr sz="2000">
                <a:sym typeface="+mn-ea"/>
              </a:rPr>
              <a:t>     (1)与逻辑</a:t>
            </a:r>
            <a:endParaRPr sz="2000">
              <a:sym typeface="+mn-ea"/>
            </a:endParaRPr>
          </a:p>
          <a:p>
            <a:pPr marL="0" indent="0">
              <a:buNone/>
            </a:pPr>
            <a:r>
              <a:rPr sz="2000">
                <a:sym typeface="+mn-ea"/>
              </a:rPr>
              <a:t>     在图10-4所示的串联开关电路中，可以看出，只有开关</a:t>
            </a:r>
            <a:r>
              <a:rPr sz="2000" i="1">
                <a:sym typeface="+mn-ea"/>
              </a:rPr>
              <a:t>A</a:t>
            </a:r>
            <a:r>
              <a:rPr sz="2000">
                <a:sym typeface="+mn-ea"/>
              </a:rPr>
              <a:t>和</a:t>
            </a:r>
            <a:r>
              <a:rPr sz="2000" i="1">
                <a:sym typeface="+mn-ea"/>
              </a:rPr>
              <a:t>B</a:t>
            </a:r>
            <a:r>
              <a:rPr sz="2000">
                <a:sym typeface="+mn-ea"/>
              </a:rPr>
              <a:t>全都闭合，灯</a:t>
            </a:r>
            <a:r>
              <a:rPr sz="2000" i="1">
                <a:sym typeface="+mn-ea"/>
              </a:rPr>
              <a:t>L</a:t>
            </a:r>
            <a:r>
              <a:rPr sz="2000">
                <a:sym typeface="+mn-ea"/>
              </a:rPr>
              <a:t>才亮，两个开关中只要有一个不闭合，灯</a:t>
            </a:r>
            <a:r>
              <a:rPr sz="2000" i="1">
                <a:sym typeface="+mn-ea"/>
              </a:rPr>
              <a:t>L</a:t>
            </a:r>
            <a:r>
              <a:rPr sz="2000">
                <a:sym typeface="+mn-ea"/>
              </a:rPr>
              <a:t>就不会亮。</a:t>
            </a:r>
            <a:endParaRPr sz="2000">
              <a:sym typeface="+mn-ea"/>
            </a:endParaRPr>
          </a:p>
          <a:p>
            <a:pPr marL="0" indent="0">
              <a:buNone/>
            </a:pPr>
            <a:r>
              <a:rPr sz="2000">
                <a:sym typeface="+mn-ea"/>
              </a:rPr>
              <a:t>     如果规定开关闭合、灯亮为逻辑1态，开关断开、灯灭为逻辑0态，则开关</a:t>
            </a:r>
            <a:r>
              <a:rPr sz="2000" i="1">
                <a:sym typeface="+mn-ea"/>
              </a:rPr>
              <a:t>A</a:t>
            </a:r>
            <a:r>
              <a:rPr sz="2000">
                <a:sym typeface="+mn-ea"/>
              </a:rPr>
              <a:t>、</a:t>
            </a:r>
            <a:r>
              <a:rPr sz="2000" i="1">
                <a:sym typeface="+mn-ea"/>
              </a:rPr>
              <a:t>B</a:t>
            </a:r>
            <a:r>
              <a:rPr sz="2000">
                <a:sym typeface="+mn-ea"/>
              </a:rPr>
              <a:t>的全部状态组合和灯</a:t>
            </a:r>
            <a:r>
              <a:rPr sz="2000" i="1">
                <a:sym typeface="+mn-ea"/>
              </a:rPr>
              <a:t>L</a:t>
            </a:r>
            <a:r>
              <a:rPr sz="2000">
                <a:sym typeface="+mn-ea"/>
              </a:rPr>
              <a:t>状态之间的关系可用表10-2表示。</a:t>
            </a:r>
            <a:endParaRPr sz="2000">
              <a:sym typeface="+mn-ea"/>
            </a:endParaRPr>
          </a:p>
          <a:p>
            <a:pPr marL="0" indent="0">
              <a:buNone/>
            </a:pPr>
            <a:r>
              <a:rPr sz="2000">
                <a:sym typeface="+mn-ea"/>
              </a:rPr>
              <a:t>    可用下式表示   </a:t>
            </a:r>
            <a:r>
              <a:rPr sz="2000" i="1">
                <a:sym typeface="+mn-ea"/>
              </a:rPr>
              <a:t>L</a:t>
            </a:r>
            <a:r>
              <a:rPr sz="2000">
                <a:sym typeface="+mn-ea"/>
              </a:rPr>
              <a:t>=</a:t>
            </a:r>
            <a:r>
              <a:rPr sz="2000" i="1">
                <a:sym typeface="+mn-ea"/>
              </a:rPr>
              <a:t>A</a:t>
            </a:r>
            <a:r>
              <a:rPr sz="2000">
                <a:sym typeface="+mn-ea"/>
              </a:rPr>
              <a:t>•</a:t>
            </a:r>
            <a:r>
              <a:rPr sz="2000" i="1">
                <a:sym typeface="+mn-ea"/>
              </a:rPr>
              <a:t>B</a:t>
            </a:r>
            <a:endParaRPr sz="2000">
              <a:sym typeface="+mn-ea"/>
            </a:endParaRPr>
          </a:p>
          <a:p>
            <a:pPr marL="0" indent="0">
              <a:buNone/>
            </a:pPr>
            <a:r>
              <a:rPr sz="2000">
                <a:sym typeface="+mn-ea"/>
              </a:rPr>
              <a:t>    式中“• ”是与运算符号，在不致混淆的情况下可省去。</a:t>
            </a:r>
            <a:endParaRPr sz="2000">
              <a:sym typeface="+mn-ea"/>
            </a:endParaRPr>
          </a:p>
          <a:p>
            <a:pPr marL="0" indent="0">
              <a:buNone/>
            </a:pPr>
            <a:r>
              <a:rPr sz="2000">
                <a:sym typeface="+mn-ea"/>
              </a:rPr>
              <a:t>    对于多变量的逻辑乘可写成    </a:t>
            </a:r>
            <a:r>
              <a:rPr sz="2000" i="1">
                <a:sym typeface="+mn-ea"/>
              </a:rPr>
              <a:t>Y</a:t>
            </a:r>
            <a:r>
              <a:rPr sz="2000">
                <a:sym typeface="+mn-ea"/>
              </a:rPr>
              <a:t>=</a:t>
            </a:r>
            <a:r>
              <a:rPr sz="2000" i="1">
                <a:sym typeface="+mn-ea"/>
              </a:rPr>
              <a:t>A</a:t>
            </a:r>
            <a:r>
              <a:rPr sz="2000">
                <a:sym typeface="+mn-ea"/>
              </a:rPr>
              <a:t>•</a:t>
            </a:r>
            <a:r>
              <a:rPr sz="2000" i="1">
                <a:sym typeface="+mn-ea"/>
              </a:rPr>
              <a:t>B</a:t>
            </a:r>
            <a:r>
              <a:rPr sz="2000">
                <a:sym typeface="+mn-ea"/>
              </a:rPr>
              <a:t>•</a:t>
            </a:r>
            <a:r>
              <a:rPr sz="2000" i="1">
                <a:sym typeface="+mn-ea"/>
              </a:rPr>
              <a:t>C</a:t>
            </a:r>
            <a:r>
              <a:rPr sz="2000">
                <a:sym typeface="+mn-ea"/>
              </a:rPr>
              <a:t>…</a:t>
            </a:r>
            <a:endParaRPr sz="2000">
              <a:sym typeface="+mn-ea"/>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10.1 逻辑代数基础知识</a:t>
            </a:r>
            <a:endParaRPr>
              <a:sym typeface="+mn-ea"/>
            </a:endParaRPr>
          </a:p>
        </p:txBody>
      </p:sp>
      <p:sp>
        <p:nvSpPr>
          <p:cNvPr id="3" name="内容占位符 2"/>
          <p:cNvSpPr>
            <a:spLocks noGrp="1"/>
          </p:cNvSpPr>
          <p:nvPr>
            <p:ph idx="1"/>
          </p:nvPr>
        </p:nvSpPr>
        <p:spPr>
          <a:xfrm>
            <a:off x="669925" y="952500"/>
            <a:ext cx="10852150" cy="485775"/>
          </a:xfrm>
        </p:spPr>
        <p:txBody>
          <a:bodyPr/>
          <a:p>
            <a:r>
              <a:rPr sz="2000"/>
              <a:t>10.1</a:t>
            </a:r>
            <a:r>
              <a:rPr lang="en-US" altLang="zh-CN" sz="2000"/>
              <a:t>.3 </a:t>
            </a:r>
            <a:r>
              <a:rPr sz="2000"/>
              <a:t>基本逻辑运算</a:t>
            </a:r>
            <a:endParaRPr sz="2000"/>
          </a:p>
        </p:txBody>
      </p:sp>
      <p:pic>
        <p:nvPicPr>
          <p:cNvPr id="5" name="图片 4"/>
          <p:cNvPicPr>
            <a:picLocks noChangeAspect="1"/>
          </p:cNvPicPr>
          <p:nvPr/>
        </p:nvPicPr>
        <p:blipFill>
          <a:blip r:embed="rId1"/>
          <a:stretch>
            <a:fillRect/>
          </a:stretch>
        </p:blipFill>
        <p:spPr>
          <a:xfrm>
            <a:off x="2572385" y="1438275"/>
            <a:ext cx="7047230" cy="2430145"/>
          </a:xfrm>
          <a:prstGeom prst="rect">
            <a:avLst/>
          </a:prstGeom>
        </p:spPr>
      </p:pic>
      <p:graphicFrame>
        <p:nvGraphicFramePr>
          <p:cNvPr id="6" name="表格 5"/>
          <p:cNvGraphicFramePr/>
          <p:nvPr/>
        </p:nvGraphicFramePr>
        <p:xfrm>
          <a:off x="4440555" y="4544060"/>
          <a:ext cx="3102610" cy="2164080"/>
        </p:xfrm>
        <a:graphic>
          <a:graphicData uri="http://schemas.openxmlformats.org/drawingml/2006/table">
            <a:tbl>
              <a:tblPr firstRow="1" bandRow="1">
                <a:tableStyleId>{5940675A-B579-460E-94D1-54222C63F5DA}</a:tableStyleId>
              </a:tblPr>
              <a:tblGrid>
                <a:gridCol w="819785"/>
                <a:gridCol w="1323340"/>
                <a:gridCol w="959485"/>
              </a:tblGrid>
              <a:tr h="360680">
                <a:tc gridSpan="3">
                  <a:txBody>
                    <a:bodyPr/>
                    <a:p>
                      <a:pPr indent="0" algn="ctr">
                        <a:buNone/>
                      </a:pPr>
                      <a:r>
                        <a:rPr lang="en-US" sz="1800" b="1">
                          <a:latin typeface="宋体" panose="02010600030101010101" pitchFamily="2" charset="-122"/>
                          <a:ea typeface="宋体" panose="02010600030101010101" pitchFamily="2" charset="-122"/>
                          <a:cs typeface="宋体" panose="02010600030101010101" pitchFamily="2" charset="-122"/>
                        </a:rPr>
                        <a:t>表10-2  与逻辑真值表</a:t>
                      </a:r>
                      <a:endParaRPr lang="en-US" altLang="en-US" sz="1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FFFFFF"/>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080000"/>
                      </a:solidFill>
                      <a:prstDash val="solid"/>
                      <a:headEnd type="none" w="med" len="med"/>
                      <a:tailEnd type="none" w="med" len="med"/>
                    </a:lnB>
                  </a:tcPr>
                </a:tc>
              </a:tr>
              <a:tr h="360680">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A</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B</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FFFFFF"/>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L</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680">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FFFFFF"/>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680">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1</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FFFFFF"/>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680">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1</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FFFFFF"/>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680">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1</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1</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FFFFFF"/>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indent="0" algn="ctr">
                        <a:buNone/>
                      </a:pPr>
                      <a:r>
                        <a:rPr lang="en-US" altLang="en-US" sz="1800" b="0">
                          <a:latin typeface="宋体" panose="02010600030101010101" pitchFamily="2" charset="-122"/>
                          <a:ea typeface="宋体" panose="02010600030101010101" pitchFamily="2" charset="-122"/>
                          <a:cs typeface="宋体" panose="02010600030101010101" pitchFamily="2" charset="-122"/>
                        </a:rPr>
                        <a:t>1</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00000"/>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10.1 逻辑代数基础知识</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t>10.1</a:t>
            </a:r>
            <a:r>
              <a:rPr lang="en-US" altLang="zh-CN" sz="2000"/>
              <a:t>.3 </a:t>
            </a:r>
            <a:r>
              <a:rPr sz="2000"/>
              <a:t>基本逻辑运算</a:t>
            </a:r>
            <a:endParaRPr sz="2000"/>
          </a:p>
        </p:txBody>
      </p:sp>
      <p:sp>
        <p:nvSpPr>
          <p:cNvPr id="4" name="内容占位符 2"/>
          <p:cNvSpPr>
            <a:spLocks noGrp="1"/>
          </p:cNvSpPr>
          <p:nvPr/>
        </p:nvSpPr>
        <p:spPr>
          <a:xfrm>
            <a:off x="669925" y="1438275"/>
            <a:ext cx="10984865" cy="366141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(2)或逻辑</a:t>
            </a:r>
            <a:endParaRPr sz="2000">
              <a:sym typeface="+mn-ea"/>
            </a:endParaRPr>
          </a:p>
          <a:p>
            <a:pPr marL="0" indent="0">
              <a:buNone/>
            </a:pPr>
            <a:r>
              <a:rPr sz="2000">
                <a:sym typeface="+mn-ea"/>
              </a:rPr>
              <a:t>     在图10-6所示的并联开关电路中，可以看出，只要开关</a:t>
            </a:r>
            <a:r>
              <a:rPr sz="2000" i="1">
                <a:sym typeface="+mn-ea"/>
              </a:rPr>
              <a:t>A</a:t>
            </a:r>
            <a:r>
              <a:rPr sz="2000">
                <a:sym typeface="+mn-ea"/>
              </a:rPr>
              <a:t>闭合，或者开关</a:t>
            </a:r>
            <a:r>
              <a:rPr sz="2000" i="1">
                <a:sym typeface="+mn-ea"/>
              </a:rPr>
              <a:t>B</a:t>
            </a:r>
            <a:r>
              <a:rPr sz="2000">
                <a:sym typeface="+mn-ea"/>
              </a:rPr>
              <a:t>闭合，或者开关</a:t>
            </a:r>
            <a:r>
              <a:rPr sz="2000" i="1">
                <a:sym typeface="+mn-ea"/>
              </a:rPr>
              <a:t>A</a:t>
            </a:r>
            <a:r>
              <a:rPr sz="2000">
                <a:sym typeface="+mn-ea"/>
              </a:rPr>
              <a:t>和</a:t>
            </a:r>
            <a:r>
              <a:rPr sz="2000" i="1">
                <a:sym typeface="+mn-ea"/>
              </a:rPr>
              <a:t>B</a:t>
            </a:r>
            <a:r>
              <a:rPr sz="2000">
                <a:sym typeface="+mn-ea"/>
              </a:rPr>
              <a:t>都闭合，灯</a:t>
            </a:r>
            <a:r>
              <a:rPr sz="2000" i="1">
                <a:sym typeface="+mn-ea"/>
              </a:rPr>
              <a:t>L</a:t>
            </a:r>
            <a:r>
              <a:rPr sz="2000">
                <a:sym typeface="+mn-ea"/>
              </a:rPr>
              <a:t>就亮；只有两个开关都断开时，灯</a:t>
            </a:r>
            <a:r>
              <a:rPr sz="2000" i="1">
                <a:sym typeface="+mn-ea"/>
              </a:rPr>
              <a:t>L</a:t>
            </a:r>
            <a:r>
              <a:rPr sz="2000">
                <a:sym typeface="+mn-ea"/>
              </a:rPr>
              <a:t>才熄灭。这个电路表示了这样一个逻辑关系：决定某一事件的全部条件中，只要有一个或几个条件都具备时，该事件就会发生（灯</a:t>
            </a:r>
            <a:r>
              <a:rPr sz="2000" i="1">
                <a:sym typeface="+mn-ea"/>
              </a:rPr>
              <a:t>L</a:t>
            </a:r>
            <a:r>
              <a:rPr sz="2000">
                <a:sym typeface="+mn-ea"/>
              </a:rPr>
              <a:t>亮）。这种关系称为或逻辑。</a:t>
            </a:r>
            <a:endParaRPr sz="2000">
              <a:sym typeface="+mn-ea"/>
            </a:endParaRPr>
          </a:p>
          <a:p>
            <a:pPr marL="0" indent="0">
              <a:buNone/>
            </a:pPr>
            <a:r>
              <a:rPr sz="2000">
                <a:sym typeface="+mn-ea"/>
              </a:rPr>
              <a:t>     可用下式表示  </a:t>
            </a:r>
            <a:r>
              <a:rPr sz="2000" i="1">
                <a:sym typeface="+mn-ea"/>
              </a:rPr>
              <a:t>L</a:t>
            </a:r>
            <a:r>
              <a:rPr sz="2000">
                <a:sym typeface="+mn-ea"/>
              </a:rPr>
              <a:t>=</a:t>
            </a:r>
            <a:r>
              <a:rPr sz="2000" i="1">
                <a:sym typeface="+mn-ea"/>
              </a:rPr>
              <a:t>A</a:t>
            </a:r>
            <a:r>
              <a:rPr sz="2000">
                <a:sym typeface="+mn-ea"/>
              </a:rPr>
              <a:t>+</a:t>
            </a:r>
            <a:r>
              <a:rPr sz="2000" i="1">
                <a:sym typeface="+mn-ea"/>
              </a:rPr>
              <a:t>B</a:t>
            </a:r>
            <a:r>
              <a:rPr sz="2000">
                <a:sym typeface="+mn-ea"/>
              </a:rPr>
              <a:t> </a:t>
            </a:r>
            <a:endParaRPr sz="2000">
              <a:sym typeface="+mn-ea"/>
            </a:endParaRPr>
          </a:p>
          <a:p>
            <a:pPr marL="0" indent="0">
              <a:buNone/>
            </a:pPr>
            <a:r>
              <a:rPr sz="2000">
                <a:sym typeface="+mn-ea"/>
              </a:rPr>
              <a:t>     式中“+”是或运算符号，实现或运算的电路称为或门，其逻辑符号如图10-7所示。对于多变量的逻辑加可写成        </a:t>
            </a:r>
            <a:r>
              <a:rPr sz="2000" i="1">
                <a:sym typeface="+mn-ea"/>
              </a:rPr>
              <a:t>L</a:t>
            </a:r>
            <a:r>
              <a:rPr sz="2000">
                <a:sym typeface="+mn-ea"/>
              </a:rPr>
              <a:t>=</a:t>
            </a:r>
            <a:r>
              <a:rPr sz="2000" i="1">
                <a:sym typeface="+mn-ea"/>
              </a:rPr>
              <a:t>A</a:t>
            </a:r>
            <a:r>
              <a:rPr sz="2000">
                <a:sym typeface="+mn-ea"/>
              </a:rPr>
              <a:t>+</a:t>
            </a:r>
            <a:r>
              <a:rPr sz="2000" i="1">
                <a:sym typeface="+mn-ea"/>
              </a:rPr>
              <a:t>B</a:t>
            </a:r>
            <a:r>
              <a:rPr sz="2000">
                <a:sym typeface="+mn-ea"/>
              </a:rPr>
              <a:t>+</a:t>
            </a:r>
            <a:r>
              <a:rPr sz="2000" i="1">
                <a:sym typeface="+mn-ea"/>
              </a:rPr>
              <a:t>C</a:t>
            </a:r>
            <a:r>
              <a:rPr sz="2000">
                <a:sym typeface="+mn-ea"/>
              </a:rPr>
              <a:t>…</a:t>
            </a:r>
            <a:endParaRPr sz="2000">
              <a:sym typeface="+mn-ea"/>
            </a:endParaRPr>
          </a:p>
        </p:txBody>
      </p:sp>
      <p:pic>
        <p:nvPicPr>
          <p:cNvPr id="5" name="图片 4"/>
          <p:cNvPicPr>
            <a:picLocks noChangeAspect="1"/>
          </p:cNvPicPr>
          <p:nvPr/>
        </p:nvPicPr>
        <p:blipFill>
          <a:blip r:embed="rId1"/>
          <a:stretch>
            <a:fillRect/>
          </a:stretch>
        </p:blipFill>
        <p:spPr>
          <a:xfrm>
            <a:off x="3723005" y="5100320"/>
            <a:ext cx="3886200" cy="1551940"/>
          </a:xfrm>
          <a:prstGeom prst="rect">
            <a:avLst/>
          </a:prstGeom>
        </p:spPr>
      </p:pic>
    </p:spTree>
    <p:custDataLst>
      <p:tags r:id="rId2"/>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605"/>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605"/>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1.xml><?xml version="1.0" encoding="utf-8"?>
<p:tagLst xmlns:p="http://schemas.openxmlformats.org/presentationml/2006/main">
  <p:tag name="KSO_WM_TAG_VERSION" val="1.0"/>
  <p:tag name="KSO_WM_BEAUTIFY_FLAG" val="#wm#"/>
  <p:tag name="KSO_WM_TEMPLATE_CATEGORY" val="custom"/>
  <p:tag name="KSO_WM_TEMPLATE_INDEX" val="20203605"/>
  <p:tag name="KSO_WM_TEMPLATE_MASTER_TYPE" val="1"/>
  <p:tag name="KSO_WM_TEMPLATE_SUBCATEGORY" val="0"/>
  <p:tag name="KSO_WM_TEMPLATE_COLOR_TYPE" val="1"/>
  <p:tag name="KSO_WM_TEMPLATE_MASTER_THUMB_INDEX" val="12"/>
  <p:tag name="KSO_WM_TEMPLATE_THUMBS_INDEX" val="1、4、7、8、9、10、11、12、13、14、15"/>
</p:tagLst>
</file>

<file path=ppt/tags/tag162.xml><?xml version="1.0" encoding="utf-8"?>
<p:tagLst xmlns:p="http://schemas.openxmlformats.org/presentationml/2006/main">
  <p:tag name="KSO_WM_BEAUTIFY_FLAG" val="#wm#"/>
  <p:tag name="KSO_WM_TEMPLATE_CATEGORY" val="custom"/>
  <p:tag name="KSO_WM_TEMPLATE_INDEX" val="20203605"/>
</p:tagLst>
</file>

<file path=ppt/tags/tag163.xml><?xml version="1.0" encoding="utf-8"?>
<p:tagLst xmlns:p="http://schemas.openxmlformats.org/presentationml/2006/main">
  <p:tag name="KSO_WM_BEAUTIFY_FLAG" val="#wm#"/>
  <p:tag name="KSO_WM_TEMPLATE_CATEGORY" val="custom"/>
  <p:tag name="KSO_WM_TEMPLATE_INDEX" val="20203605"/>
</p:tagLst>
</file>

<file path=ppt/tags/tag164.xml><?xml version="1.0" encoding="utf-8"?>
<p:tagLst xmlns:p="http://schemas.openxmlformats.org/presentationml/2006/main">
  <p:tag name="KSO_WM_BEAUTIFY_FLAG" val="#wm#"/>
  <p:tag name="KSO_WM_TEMPLATE_CATEGORY" val="custom"/>
  <p:tag name="KSO_WM_TEMPLATE_INDEX" val="20203605"/>
</p:tagLst>
</file>

<file path=ppt/tags/tag165.xml><?xml version="1.0" encoding="utf-8"?>
<p:tagLst xmlns:p="http://schemas.openxmlformats.org/presentationml/2006/main">
  <p:tag name="KSO_WM_BEAUTIFY_FLAG" val="#wm#"/>
  <p:tag name="KSO_WM_TEMPLATE_CATEGORY" val="custom"/>
  <p:tag name="KSO_WM_TEMPLATE_INDEX" val="20203605"/>
</p:tagLst>
</file>

<file path=ppt/tags/tag166.xml><?xml version="1.0" encoding="utf-8"?>
<p:tagLst xmlns:p="http://schemas.openxmlformats.org/presentationml/2006/main">
  <p:tag name="KSO_WM_BEAUTIFY_FLAG" val="#wm#"/>
  <p:tag name="KSO_WM_TEMPLATE_CATEGORY" val="custom"/>
  <p:tag name="KSO_WM_TEMPLATE_INDEX" val="20203605"/>
</p:tagLst>
</file>

<file path=ppt/tags/tag167.xml><?xml version="1.0" encoding="utf-8"?>
<p:tagLst xmlns:p="http://schemas.openxmlformats.org/presentationml/2006/main">
  <p:tag name="KSO_WM_BEAUTIFY_FLAG" val="#wm#"/>
  <p:tag name="KSO_WM_TEMPLATE_CATEGORY" val="custom"/>
  <p:tag name="KSO_WM_TEMPLATE_INDEX" val="20203605"/>
</p:tagLst>
</file>

<file path=ppt/tags/tag168.xml><?xml version="1.0" encoding="utf-8"?>
<p:tagLst xmlns:p="http://schemas.openxmlformats.org/presentationml/2006/main">
  <p:tag name="KSO_WM_BEAUTIFY_FLAG" val="#wm#"/>
  <p:tag name="KSO_WM_TEMPLATE_CATEGORY" val="custom"/>
  <p:tag name="KSO_WM_TEMPLATE_INDEX" val="20203605"/>
</p:tagLst>
</file>

<file path=ppt/tags/tag169.xml><?xml version="1.0" encoding="utf-8"?>
<p:tagLst xmlns:p="http://schemas.openxmlformats.org/presentationml/2006/main">
  <p:tag name="KSO_WM_BEAUTIFY_FLAG" val="#wm#"/>
  <p:tag name="KSO_WM_TEMPLATE_CATEGORY" val="custom"/>
  <p:tag name="KSO_WM_TEMPLATE_INDEX" val="20203605"/>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BEAUTIFY_FLAG" val="#wm#"/>
  <p:tag name="KSO_WM_TEMPLATE_CATEGORY" val="custom"/>
  <p:tag name="KSO_WM_TEMPLATE_INDEX" val="20203605"/>
</p:tagLst>
</file>

<file path=ppt/tags/tag171.xml><?xml version="1.0" encoding="utf-8"?>
<p:tagLst xmlns:p="http://schemas.openxmlformats.org/presentationml/2006/main">
  <p:tag name="KSO_WM_BEAUTIFY_FLAG" val="#wm#"/>
  <p:tag name="KSO_WM_TEMPLATE_CATEGORY" val="custom"/>
  <p:tag name="KSO_WM_TEMPLATE_INDEX" val="20203605"/>
</p:tagLst>
</file>

<file path=ppt/tags/tag172.xml><?xml version="1.0" encoding="utf-8"?>
<p:tagLst xmlns:p="http://schemas.openxmlformats.org/presentationml/2006/main">
  <p:tag name="KSO_WM_BEAUTIFY_FLAG" val="#wm#"/>
  <p:tag name="KSO_WM_TEMPLATE_CATEGORY" val="custom"/>
  <p:tag name="KSO_WM_TEMPLATE_INDEX" val="20203605"/>
</p:tagLst>
</file>

<file path=ppt/tags/tag173.xml><?xml version="1.0" encoding="utf-8"?>
<p:tagLst xmlns:p="http://schemas.openxmlformats.org/presentationml/2006/main">
  <p:tag name="KSO_WM_BEAUTIFY_FLAG" val="#wm#"/>
  <p:tag name="KSO_WM_TEMPLATE_CATEGORY" val="custom"/>
  <p:tag name="KSO_WM_TEMPLATE_INDEX" val="20203605"/>
</p:tagLst>
</file>

<file path=ppt/tags/tag174.xml><?xml version="1.0" encoding="utf-8"?>
<p:tagLst xmlns:p="http://schemas.openxmlformats.org/presentationml/2006/main">
  <p:tag name="KSO_WM_BEAUTIFY_FLAG" val="#wm#"/>
  <p:tag name="KSO_WM_TEMPLATE_CATEGORY" val="custom"/>
  <p:tag name="KSO_WM_TEMPLATE_INDEX" val="20203605"/>
</p:tagLst>
</file>

<file path=ppt/tags/tag175.xml><?xml version="1.0" encoding="utf-8"?>
<p:tagLst xmlns:p="http://schemas.openxmlformats.org/presentationml/2006/main">
  <p:tag name="KSO_WM_BEAUTIFY_FLAG" val="#wm#"/>
  <p:tag name="KSO_WM_TEMPLATE_CATEGORY" val="custom"/>
  <p:tag name="KSO_WM_TEMPLATE_INDEX" val="20203605"/>
</p:tagLst>
</file>

<file path=ppt/tags/tag176.xml><?xml version="1.0" encoding="utf-8"?>
<p:tagLst xmlns:p="http://schemas.openxmlformats.org/presentationml/2006/main">
  <p:tag name="KSO_WM_BEAUTIFY_FLAG" val="#wm#"/>
  <p:tag name="KSO_WM_TEMPLATE_CATEGORY" val="custom"/>
  <p:tag name="KSO_WM_TEMPLATE_INDEX" val="20203605"/>
</p:tagLst>
</file>

<file path=ppt/tags/tag177.xml><?xml version="1.0" encoding="utf-8"?>
<p:tagLst xmlns:p="http://schemas.openxmlformats.org/presentationml/2006/main">
  <p:tag name="KSO_WM_BEAUTIFY_FLAG" val="#wm#"/>
  <p:tag name="KSO_WM_TEMPLATE_CATEGORY" val="custom"/>
  <p:tag name="KSO_WM_TEMPLATE_INDEX" val="20203605"/>
</p:tagLst>
</file>

<file path=ppt/tags/tag178.xml><?xml version="1.0" encoding="utf-8"?>
<p:tagLst xmlns:p="http://schemas.openxmlformats.org/presentationml/2006/main">
  <p:tag name="KSO_WM_BEAUTIFY_FLAG" val="#wm#"/>
  <p:tag name="KSO_WM_TEMPLATE_CATEGORY" val="custom"/>
  <p:tag name="KSO_WM_TEMPLATE_INDEX" val="20203605"/>
</p:tagLst>
</file>

<file path=ppt/tags/tag179.xml><?xml version="1.0" encoding="utf-8"?>
<p:tagLst xmlns:p="http://schemas.openxmlformats.org/presentationml/2006/main">
  <p:tag name="KSO_WM_BEAUTIFY_FLAG" val="#wm#"/>
  <p:tag name="KSO_WM_TEMPLATE_CATEGORY" val="custom"/>
  <p:tag name="KSO_WM_TEMPLATE_INDEX" val="20203605"/>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BEAUTIFY_FLAG" val="#wm#"/>
  <p:tag name="KSO_WM_TEMPLATE_CATEGORY" val="custom"/>
  <p:tag name="KSO_WM_TEMPLATE_INDEX" val="20203605"/>
</p:tagLst>
</file>

<file path=ppt/tags/tag181.xml><?xml version="1.0" encoding="utf-8"?>
<p:tagLst xmlns:p="http://schemas.openxmlformats.org/presentationml/2006/main">
  <p:tag name="KSO_WM_BEAUTIFY_FLAG" val="#wm#"/>
  <p:tag name="KSO_WM_TEMPLATE_CATEGORY" val="custom"/>
  <p:tag name="KSO_WM_TEMPLATE_INDEX" val="20203605"/>
</p:tagLst>
</file>

<file path=ppt/tags/tag182.xml><?xml version="1.0" encoding="utf-8"?>
<p:tagLst xmlns:p="http://schemas.openxmlformats.org/presentationml/2006/main">
  <p:tag name="KSO_WM_BEAUTIFY_FLAG" val="#wm#"/>
  <p:tag name="KSO_WM_TEMPLATE_CATEGORY" val="custom"/>
  <p:tag name="KSO_WM_TEMPLATE_INDEX" val="20203605"/>
</p:tagLst>
</file>

<file path=ppt/tags/tag183.xml><?xml version="1.0" encoding="utf-8"?>
<p:tagLst xmlns:p="http://schemas.openxmlformats.org/presentationml/2006/main">
  <p:tag name="KSO_WM_BEAUTIFY_FLAG" val="#wm#"/>
  <p:tag name="KSO_WM_TEMPLATE_CATEGORY" val="custom"/>
  <p:tag name="KSO_WM_TEMPLATE_INDEX" val="20203605"/>
</p:tagLst>
</file>

<file path=ppt/tags/tag184.xml><?xml version="1.0" encoding="utf-8"?>
<p:tagLst xmlns:p="http://schemas.openxmlformats.org/presentationml/2006/main">
  <p:tag name="KSO_WM_BEAUTIFY_FLAG" val="#wm#"/>
  <p:tag name="KSO_WM_TEMPLATE_CATEGORY" val="custom"/>
  <p:tag name="KSO_WM_TEMPLATE_INDEX" val="20203605"/>
</p:tagLst>
</file>

<file path=ppt/tags/tag185.xml><?xml version="1.0" encoding="utf-8"?>
<p:tagLst xmlns:p="http://schemas.openxmlformats.org/presentationml/2006/main">
  <p:tag name="KSO_WM_BEAUTIFY_FLAG" val="#wm#"/>
  <p:tag name="KSO_WM_TEMPLATE_CATEGORY" val="custom"/>
  <p:tag name="KSO_WM_TEMPLATE_INDEX" val="20203605"/>
</p:tagLst>
</file>

<file path=ppt/tags/tag186.xml><?xml version="1.0" encoding="utf-8"?>
<p:tagLst xmlns:p="http://schemas.openxmlformats.org/presentationml/2006/main">
  <p:tag name="KSO_WM_BEAUTIFY_FLAG" val="#wm#"/>
  <p:tag name="KSO_WM_TEMPLATE_CATEGORY" val="custom"/>
  <p:tag name="KSO_WM_TEMPLATE_INDEX" val="20203605"/>
</p:tagLst>
</file>

<file path=ppt/tags/tag187.xml><?xml version="1.0" encoding="utf-8"?>
<p:tagLst xmlns:p="http://schemas.openxmlformats.org/presentationml/2006/main">
  <p:tag name="KSO_WM_BEAUTIFY_FLAG" val="#wm#"/>
  <p:tag name="KSO_WM_TEMPLATE_CATEGORY" val="custom"/>
  <p:tag name="KSO_WM_TEMPLATE_INDEX" val="20203605"/>
</p:tagLst>
</file>

<file path=ppt/tags/tag188.xml><?xml version="1.0" encoding="utf-8"?>
<p:tagLst xmlns:p="http://schemas.openxmlformats.org/presentationml/2006/main">
  <p:tag name="KSO_WM_BEAUTIFY_FLAG" val="#wm#"/>
  <p:tag name="KSO_WM_TEMPLATE_CATEGORY" val="custom"/>
  <p:tag name="KSO_WM_TEMPLATE_INDEX" val="20203605"/>
</p:tagLst>
</file>

<file path=ppt/tags/tag189.xml><?xml version="1.0" encoding="utf-8"?>
<p:tagLst xmlns:p="http://schemas.openxmlformats.org/presentationml/2006/main">
  <p:tag name="KSO_WM_BEAUTIFY_FLAG" val="#wm#"/>
  <p:tag name="KSO_WM_TEMPLATE_CATEGORY" val="custom"/>
  <p:tag name="KSO_WM_TEMPLATE_INDEX" val="20203605"/>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BEAUTIFY_FLAG" val="#wm#"/>
  <p:tag name="KSO_WM_TEMPLATE_CATEGORY" val="custom"/>
  <p:tag name="KSO_WM_TEMPLATE_INDEX" val="20203605"/>
</p:tagLst>
</file>

<file path=ppt/tags/tag191.xml><?xml version="1.0" encoding="utf-8"?>
<p:tagLst xmlns:p="http://schemas.openxmlformats.org/presentationml/2006/main">
  <p:tag name="KSO_WM_BEAUTIFY_FLAG" val="#wm#"/>
  <p:tag name="KSO_WM_TEMPLATE_CATEGORY" val="custom"/>
  <p:tag name="KSO_WM_TEMPLATE_INDEX" val="20203605"/>
</p:tagLst>
</file>

<file path=ppt/tags/tag192.xml><?xml version="1.0" encoding="utf-8"?>
<p:tagLst xmlns:p="http://schemas.openxmlformats.org/presentationml/2006/main">
  <p:tag name="KSO_WM_BEAUTIFY_FLAG" val="#wm#"/>
  <p:tag name="KSO_WM_TEMPLATE_CATEGORY" val="custom"/>
  <p:tag name="KSO_WM_TEMPLATE_INDEX" val="20203605"/>
</p:tagLst>
</file>

<file path=ppt/tags/tag193.xml><?xml version="1.0" encoding="utf-8"?>
<p:tagLst xmlns:p="http://schemas.openxmlformats.org/presentationml/2006/main">
  <p:tag name="KSO_WM_BEAUTIFY_FLAG" val="#wm#"/>
  <p:tag name="KSO_WM_TEMPLATE_CATEGORY" val="custom"/>
  <p:tag name="KSO_WM_TEMPLATE_INDEX" val="20203605"/>
</p:tagLst>
</file>

<file path=ppt/tags/tag194.xml><?xml version="1.0" encoding="utf-8"?>
<p:tagLst xmlns:p="http://schemas.openxmlformats.org/presentationml/2006/main">
  <p:tag name="KSO_WM_BEAUTIFY_FLAG" val="#wm#"/>
  <p:tag name="KSO_WM_TEMPLATE_CATEGORY" val="custom"/>
  <p:tag name="KSO_WM_TEMPLATE_INDEX" val="20203605"/>
</p:tagLst>
</file>

<file path=ppt/tags/tag195.xml><?xml version="1.0" encoding="utf-8"?>
<p:tagLst xmlns:p="http://schemas.openxmlformats.org/presentationml/2006/main">
  <p:tag name="KSO_WM_BEAUTIFY_FLAG" val="#wm#"/>
  <p:tag name="KSO_WM_TEMPLATE_CATEGORY" val="custom"/>
  <p:tag name="KSO_WM_TEMPLATE_INDEX" val="20203605"/>
</p:tagLst>
</file>

<file path=ppt/tags/tag196.xml><?xml version="1.0" encoding="utf-8"?>
<p:tagLst xmlns:p="http://schemas.openxmlformats.org/presentationml/2006/main">
  <p:tag name="KSO_WM_BEAUTIFY_FLAG" val="#wm#"/>
  <p:tag name="KSO_WM_TEMPLATE_CATEGORY" val="custom"/>
  <p:tag name="KSO_WM_TEMPLATE_INDEX" val="20203605"/>
</p:tagLst>
</file>

<file path=ppt/tags/tag197.xml><?xml version="1.0" encoding="utf-8"?>
<p:tagLst xmlns:p="http://schemas.openxmlformats.org/presentationml/2006/main">
  <p:tag name="KSO_WM_BEAUTIFY_FLAG" val="#wm#"/>
  <p:tag name="KSO_WM_TEMPLATE_CATEGORY" val="custom"/>
  <p:tag name="KSO_WM_TEMPLATE_INDEX" val="20203605"/>
</p:tagLst>
</file>

<file path=ppt/tags/tag198.xml><?xml version="1.0" encoding="utf-8"?>
<p:tagLst xmlns:p="http://schemas.openxmlformats.org/presentationml/2006/main">
  <p:tag name="KSO_WM_BEAUTIFY_FLAG" val="#wm#"/>
  <p:tag name="KSO_WM_TEMPLATE_CATEGORY" val="custom"/>
  <p:tag name="KSO_WM_TEMPLATE_INDEX" val="20203605"/>
</p:tagLst>
</file>

<file path=ppt/tags/tag199.xml><?xml version="1.0" encoding="utf-8"?>
<p:tagLst xmlns:p="http://schemas.openxmlformats.org/presentationml/2006/main">
  <p:tag name="KSO_WM_BEAUTIFY_FLAG" val="#wm#"/>
  <p:tag name="KSO_WM_TEMPLATE_CATEGORY" val="custom"/>
  <p:tag name="KSO_WM_TEMPLATE_INDEX" val="20203605"/>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43.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6*i*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6*i*2"/>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_6*i*3"/>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4.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73.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81.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12">
      <a:dk1>
        <a:sysClr val="windowText" lastClr="000000"/>
      </a:dk1>
      <a:lt1>
        <a:sysClr val="window" lastClr="FFFFFF"/>
      </a:lt1>
      <a:dk2>
        <a:srgbClr val="FAF9EB"/>
      </a:dk2>
      <a:lt2>
        <a:srgbClr val="FFFFFF"/>
      </a:lt2>
      <a:accent1>
        <a:srgbClr val="EFEA9F"/>
      </a:accent1>
      <a:accent2>
        <a:srgbClr val="E1E4B0"/>
      </a:accent2>
      <a:accent3>
        <a:srgbClr val="D4DEC2"/>
      </a:accent3>
      <a:accent4>
        <a:srgbClr val="C5D8D3"/>
      </a:accent4>
      <a:accent5>
        <a:srgbClr val="B6D2E2"/>
      </a:accent5>
      <a:accent6>
        <a:srgbClr val="A5CCF0"/>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8870</Words>
  <Application>WPS 演示</Application>
  <PresentationFormat>宽屏</PresentationFormat>
  <Paragraphs>467</Paragraphs>
  <Slides>38</Slides>
  <Notes>0</Notes>
  <HiddenSlides>0</HiddenSlides>
  <MMClips>0</MMClips>
  <ScaleCrop>false</ScaleCrop>
  <HeadingPairs>
    <vt:vector size="8" baseType="variant">
      <vt:variant>
        <vt:lpstr>已用的字体</vt:lpstr>
      </vt:variant>
      <vt:variant>
        <vt:i4>9</vt:i4>
      </vt:variant>
      <vt:variant>
        <vt:lpstr>主题</vt:lpstr>
      </vt:variant>
      <vt:variant>
        <vt:i4>2</vt:i4>
      </vt:variant>
      <vt:variant>
        <vt:lpstr>嵌入 OLE 服务器</vt:lpstr>
      </vt:variant>
      <vt:variant>
        <vt:i4>43</vt:i4>
      </vt:variant>
      <vt:variant>
        <vt:lpstr>幻灯片标题</vt:lpstr>
      </vt:variant>
      <vt:variant>
        <vt:i4>38</vt:i4>
      </vt:variant>
    </vt:vector>
  </HeadingPairs>
  <TitlesOfParts>
    <vt:vector size="92" baseType="lpstr">
      <vt:lpstr>Arial</vt:lpstr>
      <vt:lpstr>宋体</vt:lpstr>
      <vt:lpstr>Wingdings</vt:lpstr>
      <vt:lpstr>微软雅黑</vt:lpstr>
      <vt:lpstr>汉仪旗黑-85S</vt:lpstr>
      <vt:lpstr>黑体</vt:lpstr>
      <vt:lpstr>Arial Unicode MS</vt:lpstr>
      <vt:lpstr>Calibri</vt:lpstr>
      <vt:lpstr>Calibri Light</vt:lpstr>
      <vt:lpstr>Office 主题</vt:lpstr>
      <vt:lpstr>Office 主题​​</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PBrush</vt:lpstr>
      <vt:lpstr>Equation.DSMT4</vt:lpstr>
      <vt:lpstr>Equation.DSMT4</vt:lpstr>
      <vt:lpstr>Equation.DSMT4</vt:lpstr>
      <vt:lpstr>Visio.Drawing.11</vt:lpstr>
      <vt:lpstr>Equation.DSMT4</vt:lpstr>
      <vt:lpstr>Equation.DSMT4</vt:lpstr>
      <vt:lpstr>Equation.DSMT4</vt:lpstr>
      <vt:lpstr>Equation.DSMT4</vt:lpstr>
      <vt:lpstr>Equation.3</vt:lpstr>
      <vt:lpstr>Equation.3</vt:lpstr>
      <vt:lpstr>Equation.DSMT4</vt:lpstr>
      <vt:lpstr>Equation.3</vt:lpstr>
      <vt:lpstr>PBrush</vt:lpstr>
      <vt:lpstr>PBrush</vt:lpstr>
      <vt:lpstr>PBrush</vt:lpstr>
      <vt:lpstr>Equation.DSMT4</vt:lpstr>
      <vt:lpstr>Equation.3</vt:lpstr>
      <vt:lpstr>Equation.DSMT4</vt:lpstr>
      <vt:lpstr>Equation.3</vt:lpstr>
      <vt:lpstr>Equation.3</vt:lpstr>
      <vt:lpstr>第十章 门电路和组合逻辑电路</vt:lpstr>
      <vt:lpstr>10.1 逻辑代数基础知识</vt:lpstr>
      <vt:lpstr>10.1 逻辑代数基础知识</vt:lpstr>
      <vt:lpstr>10.1 逻辑代数基础知识</vt:lpstr>
      <vt:lpstr>10.1 逻辑代数基础知识</vt:lpstr>
      <vt:lpstr>10.1 逻辑代数基础知识</vt:lpstr>
      <vt:lpstr>10.1 逻辑代数基础知识</vt:lpstr>
      <vt:lpstr>10.1 逻辑代数基础知识</vt:lpstr>
      <vt:lpstr>10.1 逻辑代数基础知识</vt:lpstr>
      <vt:lpstr>10.1 逻辑代数基础知识</vt:lpstr>
      <vt:lpstr>10.1 逻辑代数基础知识</vt:lpstr>
      <vt:lpstr>10.1 逻辑代数基础知识</vt:lpstr>
      <vt:lpstr>10.1 逻辑代数基础知识</vt:lpstr>
      <vt:lpstr>10.1 逻辑代数基础知识</vt:lpstr>
      <vt:lpstr>10.1 逻辑代数基础知识</vt:lpstr>
      <vt:lpstr>10.1 逻辑代数基础知识</vt:lpstr>
      <vt:lpstr>10.1 逻辑代数基础知识</vt:lpstr>
      <vt:lpstr>10.1 逻辑代数基础知识</vt:lpstr>
      <vt:lpstr>10.2 基本逻辑门电路</vt:lpstr>
      <vt:lpstr>10.2 基本逻辑门电路</vt:lpstr>
      <vt:lpstr>10.2 基本逻辑门电路</vt:lpstr>
      <vt:lpstr>10.2 基本逻辑门电路</vt:lpstr>
      <vt:lpstr>10.2 基本逻辑门电路</vt:lpstr>
      <vt:lpstr>10.2 基本逻辑门电路</vt:lpstr>
      <vt:lpstr>10.2 基本逻辑门电路</vt:lpstr>
      <vt:lpstr>10.2 基本逻辑门电路</vt:lpstr>
      <vt:lpstr>10.2 基本逻辑门电路</vt:lpstr>
      <vt:lpstr>10.2 基本逻辑门电路</vt:lpstr>
      <vt:lpstr>10.2 基本逻辑门电路</vt:lpstr>
      <vt:lpstr>10.3 组合逻辑电路的分析与设计</vt:lpstr>
      <vt:lpstr>10.4 常用组合逻辑器件</vt:lpstr>
      <vt:lpstr>10.4 常用组合逻辑器件</vt:lpstr>
      <vt:lpstr>10.4 常用组合逻辑器件</vt:lpstr>
      <vt:lpstr>10.4 常用组合逻辑器件</vt:lpstr>
      <vt:lpstr>10.4 常用组合逻辑器件</vt:lpstr>
      <vt:lpstr>10.4 常用组合逻辑器件</vt:lpstr>
      <vt:lpstr>10.4 常用组合逻辑器件</vt:lpstr>
      <vt:lpstr>10.4 常用组合逻辑器件</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418</cp:revision>
  <dcterms:created xsi:type="dcterms:W3CDTF">2021-01-10T09:09:00Z</dcterms:created>
  <dcterms:modified xsi:type="dcterms:W3CDTF">2021-03-14T13:09:44Z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